
<file path=[Content_Types].xml><?xml version="1.0" encoding="utf-8"?>
<Types xmlns="http://schemas.openxmlformats.org/package/2006/content-types">
  <Default Extension="png" ContentType="image/png"/>
  <Default Extension="bmp" ContentType="image/bmp"/>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notesMasterIdLst>
    <p:notesMasterId r:id="rId16"/>
  </p:notesMasterIdLst>
  <p:sldIdLst>
    <p:sldId id="256" r:id="rId2"/>
    <p:sldId id="268" r:id="rId3"/>
    <p:sldId id="269" r:id="rId4"/>
    <p:sldId id="257" r:id="rId5"/>
    <p:sldId id="258" r:id="rId6"/>
    <p:sldId id="259" r:id="rId7"/>
    <p:sldId id="260" r:id="rId8"/>
    <p:sldId id="267" r:id="rId9"/>
    <p:sldId id="264" r:id="rId10"/>
    <p:sldId id="265" r:id="rId11"/>
    <p:sldId id="263" r:id="rId12"/>
    <p:sldId id="262" r:id="rId13"/>
    <p:sldId id="261" r:id="rId14"/>
    <p:sldId id="26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118" autoAdjust="0"/>
  </p:normalViewPr>
  <p:slideViewPr>
    <p:cSldViewPr>
      <p:cViewPr varScale="1">
        <p:scale>
          <a:sx n="57" d="100"/>
          <a:sy n="57" d="100"/>
        </p:scale>
        <p:origin x="-152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CD136C-9125-4605-AA73-0EA590490A4C}" type="datetimeFigureOut">
              <a:rPr lang="en-US" smtClean="0"/>
              <a:t>4/18/2011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5E011B-4B7D-412E-8CB1-22DA47EC4D39}" type="slidenum">
              <a:rPr lang="en-US" smtClean="0"/>
              <a:t>‹#›</a:t>
            </a:fld>
            <a:endParaRPr lang="en-US"/>
          </a:p>
        </p:txBody>
      </p:sp>
    </p:spTree>
    <p:extLst>
      <p:ext uri="{BB962C8B-B14F-4D97-AF65-F5344CB8AC3E}">
        <p14:creationId xmlns:p14="http://schemas.microsoft.com/office/powerpoint/2010/main" val="1797940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nsf.gov/"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 </a:t>
            </a:r>
            <a:r>
              <a:rPr lang="en-US" dirty="0" err="1" smtClean="0"/>
              <a:t>Wernher</a:t>
            </a:r>
            <a:r>
              <a:rPr lang="en-US" dirty="0" smtClean="0"/>
              <a:t> von Braun explains the Saturn Launch System to President John F. Kennedy. NASA Deputy Administrator Robert </a:t>
            </a:r>
            <a:r>
              <a:rPr lang="en-US" dirty="0" err="1" smtClean="0"/>
              <a:t>Seamans</a:t>
            </a:r>
            <a:r>
              <a:rPr lang="en-US" dirty="0" smtClean="0"/>
              <a:t> is to the left of von Braun. </a:t>
            </a:r>
          </a:p>
          <a:p>
            <a:endParaRPr lang="en-US" dirty="0" err="1" smtClean="0"/>
          </a:p>
        </p:txBody>
      </p:sp>
      <p:sp>
        <p:nvSpPr>
          <p:cNvPr id="4" name="Slide Number Placeholder 3"/>
          <p:cNvSpPr>
            <a:spLocks noGrp="1"/>
          </p:cNvSpPr>
          <p:nvPr>
            <p:ph type="sldNum" sz="quarter" idx="10"/>
          </p:nvPr>
        </p:nvSpPr>
        <p:spPr/>
        <p:txBody>
          <a:bodyPr/>
          <a:lstStyle/>
          <a:p>
            <a:fld id="{CC5E011B-4B7D-412E-8CB1-22DA47EC4D39}" type="slidenum">
              <a:rPr lang="en-US" smtClean="0"/>
              <a:t>2</a:t>
            </a:fld>
            <a:endParaRPr lang="en-US"/>
          </a:p>
        </p:txBody>
      </p:sp>
    </p:spTree>
    <p:extLst>
      <p:ext uri="{BB962C8B-B14F-4D97-AF65-F5344CB8AC3E}">
        <p14:creationId xmlns:p14="http://schemas.microsoft.com/office/powerpoint/2010/main" val="1997130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term STEM education (for </a:t>
            </a:r>
            <a:r>
              <a:rPr lang="en-US" i="1" dirty="0" smtClean="0"/>
              <a:t>science, technology, engineering and mathematics</a:t>
            </a:r>
            <a:r>
              <a:rPr lang="en-US" dirty="0" smtClean="0"/>
              <a:t>) was coined by Dr. Judith </a:t>
            </a:r>
            <a:r>
              <a:rPr lang="en-US" dirty="0" err="1" smtClean="0"/>
              <a:t>Ramaley</a:t>
            </a:r>
            <a:r>
              <a:rPr lang="en-US" dirty="0" smtClean="0"/>
              <a:t> when she was assistant director at the </a:t>
            </a:r>
            <a:r>
              <a:rPr lang="en-US" dirty="0" smtClean="0">
                <a:hlinkClick r:id="rId3"/>
              </a:rPr>
              <a:t>National Science Foundation</a:t>
            </a:r>
            <a:r>
              <a:rPr lang="en-US" dirty="0" smtClean="0"/>
              <a:t> from 2001 to 2004. </a:t>
            </a:r>
            <a:r>
              <a:rPr lang="en-US" dirty="0" err="1" smtClean="0"/>
              <a:t>Ramaley’s</a:t>
            </a:r>
            <a:r>
              <a:rPr lang="en-US" dirty="0" smtClean="0"/>
              <a:t> concept of STEM situates learning in the context of solving real world problems or creating new opportunities—pursuit of innovation. Spurred by a public and private sector push for global competitiveness, STEM has become a lightning rod for education in 2010.</a:t>
            </a:r>
          </a:p>
          <a:p>
            <a:endParaRPr lang="en-US" dirty="0"/>
          </a:p>
        </p:txBody>
      </p:sp>
      <p:sp>
        <p:nvSpPr>
          <p:cNvPr id="4" name="Slide Number Placeholder 3"/>
          <p:cNvSpPr>
            <a:spLocks noGrp="1"/>
          </p:cNvSpPr>
          <p:nvPr>
            <p:ph type="sldNum" sz="quarter" idx="10"/>
          </p:nvPr>
        </p:nvSpPr>
        <p:spPr/>
        <p:txBody>
          <a:bodyPr/>
          <a:lstStyle/>
          <a:p>
            <a:fld id="{CC5E011B-4B7D-412E-8CB1-22DA47EC4D39}" type="slidenum">
              <a:rPr lang="en-US" smtClean="0"/>
              <a:t>4</a:t>
            </a:fld>
            <a:endParaRPr lang="en-US"/>
          </a:p>
        </p:txBody>
      </p:sp>
    </p:spTree>
    <p:extLst>
      <p:ext uri="{BB962C8B-B14F-4D97-AF65-F5344CB8AC3E}">
        <p14:creationId xmlns:p14="http://schemas.microsoft.com/office/powerpoint/2010/main" val="3678476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"Investing in the right scientists and the right technologies can improve the human condition quite dramatically." According to Bill Gates</a:t>
            </a:r>
          </a:p>
          <a:p>
            <a:endParaRPr lang="en-US" sz="1200" i="0" kern="1200" dirty="0" smtClean="0">
              <a:solidFill>
                <a:schemeClr val="tx1"/>
              </a:solidFill>
              <a:effectLst/>
              <a:latin typeface="+mn-lt"/>
              <a:ea typeface="+mn-ea"/>
              <a:cs typeface="+mn-cs"/>
            </a:endParaRPr>
          </a:p>
          <a:p>
            <a:r>
              <a:rPr lang="en-US" sz="1200" b="0" i="0" u="none" strike="noStrike" kern="1200" baseline="0" dirty="0" smtClean="0">
                <a:solidFill>
                  <a:schemeClr val="tx1"/>
                </a:solidFill>
                <a:latin typeface="+mn-lt"/>
                <a:ea typeface="+mn-ea"/>
                <a:cs typeface="+mn-cs"/>
              </a:rPr>
              <a:t>Dr. </a:t>
            </a:r>
            <a:r>
              <a:rPr lang="en-US" sz="1200" b="0" i="0" u="none" strike="noStrike" kern="1200" baseline="0" dirty="0" err="1" smtClean="0">
                <a:solidFill>
                  <a:schemeClr val="tx1"/>
                </a:solidFill>
                <a:latin typeface="+mn-lt"/>
                <a:ea typeface="+mn-ea"/>
                <a:cs typeface="+mn-cs"/>
              </a:rPr>
              <a:t>Schiavelli</a:t>
            </a:r>
            <a:r>
              <a:rPr lang="en-US" sz="1200" b="0" i="0" u="none" strike="noStrike" kern="1200" baseline="0" dirty="0" smtClean="0">
                <a:solidFill>
                  <a:schemeClr val="tx1"/>
                </a:solidFill>
                <a:latin typeface="+mn-lt"/>
                <a:ea typeface="+mn-ea"/>
                <a:cs typeface="+mn-cs"/>
              </a:rPr>
              <a:t> suggests in his essay Innovation stems from scientifically educated workforce.</a:t>
            </a:r>
          </a:p>
          <a:p>
            <a:r>
              <a:rPr lang="en-US" sz="1200" b="0" i="0" u="none" strike="noStrike" kern="1200" baseline="0" dirty="0" smtClean="0">
                <a:solidFill>
                  <a:schemeClr val="tx1"/>
                </a:solidFill>
                <a:latin typeface="+mn-lt"/>
                <a:ea typeface="+mn-ea"/>
                <a:cs typeface="+mn-cs"/>
              </a:rPr>
              <a:t>“STEM is now, and will increasingly be, the universal languages of the global marketplace. The</a:t>
            </a:r>
          </a:p>
          <a:p>
            <a:r>
              <a:rPr lang="en-US" sz="1200" b="0" i="0" u="none" strike="noStrike" kern="1200" baseline="0" dirty="0" smtClean="0">
                <a:solidFill>
                  <a:schemeClr val="tx1"/>
                </a:solidFill>
                <a:latin typeface="+mn-lt"/>
                <a:ea typeface="+mn-ea"/>
                <a:cs typeface="+mn-cs"/>
              </a:rPr>
              <a:t>nations that invest heavily in STEM education, research and the development of a skilled</a:t>
            </a:r>
          </a:p>
          <a:p>
            <a:r>
              <a:rPr lang="en-US" sz="1200" b="0" i="0" u="none" strike="noStrike" kern="1200" baseline="0" dirty="0" smtClean="0">
                <a:solidFill>
                  <a:schemeClr val="tx1"/>
                </a:solidFill>
                <a:latin typeface="+mn-lt"/>
                <a:ea typeface="+mn-ea"/>
                <a:cs typeface="+mn-cs"/>
              </a:rPr>
              <a:t>workforce will enjoy leadership positions. American students, however, are falling behind in the</a:t>
            </a:r>
          </a:p>
          <a:p>
            <a:r>
              <a:rPr lang="en-US" sz="1200" b="0" i="0" u="none" strike="noStrike" kern="1200" baseline="0" dirty="0" smtClean="0">
                <a:solidFill>
                  <a:schemeClr val="tx1"/>
                </a:solidFill>
                <a:latin typeface="+mn-lt"/>
                <a:ea typeface="+mn-ea"/>
                <a:cs typeface="+mn-cs"/>
              </a:rPr>
              <a:t>essential subjects of math and science, putting our position in the global economy at risk.”</a:t>
            </a:r>
            <a:endParaRPr lang="en-US" dirty="0"/>
          </a:p>
        </p:txBody>
      </p:sp>
      <p:sp>
        <p:nvSpPr>
          <p:cNvPr id="4" name="Slide Number Placeholder 3"/>
          <p:cNvSpPr>
            <a:spLocks noGrp="1"/>
          </p:cNvSpPr>
          <p:nvPr>
            <p:ph type="sldNum" sz="quarter" idx="10"/>
          </p:nvPr>
        </p:nvSpPr>
        <p:spPr/>
        <p:txBody>
          <a:bodyPr/>
          <a:lstStyle/>
          <a:p>
            <a:fld id="{CC5E011B-4B7D-412E-8CB1-22DA47EC4D39}" type="slidenum">
              <a:rPr lang="en-US" smtClean="0"/>
              <a:t>5</a:t>
            </a:fld>
            <a:endParaRPr lang="en-US"/>
          </a:p>
        </p:txBody>
      </p:sp>
    </p:spTree>
    <p:extLst>
      <p:ext uri="{BB962C8B-B14F-4D97-AF65-F5344CB8AC3E}">
        <p14:creationId xmlns:p14="http://schemas.microsoft.com/office/powerpoint/2010/main" val="1794963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“Attention Deficit Trait (ADT) is this over stimulation and saturation which</a:t>
            </a:r>
          </a:p>
          <a:p>
            <a:r>
              <a:rPr lang="en-US" sz="1200" b="0" i="0" u="none" strike="noStrike" kern="1200" baseline="0" dirty="0" smtClean="0">
                <a:solidFill>
                  <a:schemeClr val="tx1"/>
                </a:solidFill>
                <a:latin typeface="+mn-lt"/>
                <a:ea typeface="+mn-ea"/>
                <a:cs typeface="+mn-cs"/>
              </a:rPr>
              <a:t>eventually creates this ADD like condition, where </a:t>
            </a:r>
            <a:r>
              <a:rPr lang="en-US" sz="1200" b="0" i="0" u="none" strike="noStrike" kern="1200" baseline="0" dirty="0" err="1" smtClean="0">
                <a:solidFill>
                  <a:schemeClr val="tx1"/>
                </a:solidFill>
                <a:latin typeface="+mn-lt"/>
                <a:ea typeface="+mn-ea"/>
                <a:cs typeface="+mn-cs"/>
              </a:rPr>
              <a:t>the’multi-tasker</a:t>
            </a:r>
            <a:r>
              <a:rPr lang="en-US" sz="1200" b="0" i="0" u="none" strike="noStrike" kern="1200" baseline="0" dirty="0" smtClean="0">
                <a:solidFill>
                  <a:schemeClr val="tx1"/>
                </a:solidFill>
                <a:latin typeface="+mn-lt"/>
                <a:ea typeface="+mn-ea"/>
                <a:cs typeface="+mn-cs"/>
              </a:rPr>
              <a:t>’ is overwhelmed, and</a:t>
            </a:r>
          </a:p>
          <a:p>
            <a:r>
              <a:rPr lang="en-US" sz="1200" b="0" i="0" u="none" strike="noStrike" kern="1200" baseline="0" dirty="0" smtClean="0">
                <a:solidFill>
                  <a:schemeClr val="tx1"/>
                </a:solidFill>
                <a:latin typeface="+mn-lt"/>
                <a:ea typeface="+mn-ea"/>
                <a:cs typeface="+mn-cs"/>
              </a:rPr>
              <a:t>distracted by technology and all its nuances,” As defined by </a:t>
            </a:r>
            <a:r>
              <a:rPr lang="en-US" sz="1200" b="0" i="0" u="none" strike="noStrike" kern="1200" baseline="0" dirty="0" err="1" smtClean="0">
                <a:solidFill>
                  <a:schemeClr val="tx1"/>
                </a:solidFill>
                <a:latin typeface="+mn-lt"/>
                <a:ea typeface="+mn-ea"/>
                <a:cs typeface="+mn-cs"/>
              </a:rPr>
              <a:t>wikipedia</a:t>
            </a:r>
            <a:r>
              <a:rPr lang="en-US" sz="1200" b="0" i="0" u="none" strike="noStrike" kern="1200" baseline="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CC5E011B-4B7D-412E-8CB1-22DA47EC4D39}" type="slidenum">
              <a:rPr lang="en-US" smtClean="0"/>
              <a:t>7</a:t>
            </a:fld>
            <a:endParaRPr lang="en-US"/>
          </a:p>
        </p:txBody>
      </p:sp>
    </p:spTree>
    <p:extLst>
      <p:ext uri="{BB962C8B-B14F-4D97-AF65-F5344CB8AC3E}">
        <p14:creationId xmlns:p14="http://schemas.microsoft.com/office/powerpoint/2010/main" val="3928752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dirty="0" smtClean="0"/>
          </a:p>
          <a:p>
            <a:pPr marL="0" indent="0">
              <a:buNone/>
            </a:pPr>
            <a:r>
              <a:rPr lang="en-US" sz="1200" dirty="0" smtClean="0"/>
              <a:t>Moreover, research has shown that the development of technology and advanced devices has strongly motivated the students to learn art.” (e.g., </a:t>
            </a:r>
            <a:r>
              <a:rPr lang="en-US" sz="1200" dirty="0" err="1" smtClean="0"/>
              <a:t>Boughton</a:t>
            </a:r>
            <a:r>
              <a:rPr lang="en-US" sz="1200" dirty="0" smtClean="0"/>
              <a:t> &amp; Wang, 2002; Dorn, </a:t>
            </a:r>
            <a:r>
              <a:rPr lang="en-US" sz="1200" dirty="0" err="1" smtClean="0"/>
              <a:t>Madeja</a:t>
            </a:r>
            <a:r>
              <a:rPr lang="en-US" sz="1200" dirty="0" smtClean="0"/>
              <a:t>, &amp; </a:t>
            </a:r>
            <a:r>
              <a:rPr lang="en-US" sz="1200" dirty="0" err="1" smtClean="0"/>
              <a:t>Sabol</a:t>
            </a:r>
            <a:r>
              <a:rPr lang="en-US" sz="1200" dirty="0" smtClean="0"/>
              <a:t>, 2004; Freedman, 2003; Wang 2004).</a:t>
            </a:r>
          </a:p>
          <a:p>
            <a:pPr marL="0" indent="0">
              <a:buNone/>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CC5E011B-4B7D-412E-8CB1-22DA47EC4D39}" type="slidenum">
              <a:rPr lang="en-US" smtClean="0"/>
              <a:t>9</a:t>
            </a:fld>
            <a:endParaRPr lang="en-US"/>
          </a:p>
        </p:txBody>
      </p:sp>
    </p:spTree>
    <p:extLst>
      <p:ext uri="{BB962C8B-B14F-4D97-AF65-F5344CB8AC3E}">
        <p14:creationId xmlns:p14="http://schemas.microsoft.com/office/powerpoint/2010/main" val="2579888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451DEABC-D766-4322-8E78-B830FAE35C72}" type="datetime4">
              <a:rPr lang="en-US" smtClean="0"/>
              <a:pPr/>
              <a:t>April 17, 2011</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38DF745-7D3F-47F4-83A3-874385CFAA69}"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3131F9E-604E-4343-9F29-EF72E8231CAD}" type="datetime4">
              <a:rPr lang="en-US" smtClean="0"/>
              <a:pPr/>
              <a:t>April 17, 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34A8E1CE-37F8-4102-8DF9-852A0A51F293}" type="datetime4">
              <a:rPr lang="en-US" smtClean="0"/>
              <a:pPr/>
              <a:t>April 17, 2011</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F38DF745-7D3F-47F4-83A3-874385CFAA6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3333F43-3E86-47E4-BFBB-2476D384E1C6}" type="datetime4">
              <a:rPr lang="en-US" smtClean="0"/>
              <a:pPr/>
              <a:t>April 17, 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38DF745-7D3F-47F4-83A3-874385CFAA69}"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751663BA-01FC-4367-B6F3-ABB2645D55F1}" type="datetime4">
              <a:rPr lang="en-US" smtClean="0"/>
              <a:pPr/>
              <a:t>April 17, 2011</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F38DF745-7D3F-47F4-83A3-874385CFAA69}"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79B19C71-EC74-44AF-B27E-FC7DC3C3A61D}" type="datetime4">
              <a:rPr lang="en-US" smtClean="0"/>
              <a:pPr/>
              <a:t>April 17, 2011</a:t>
            </a:fld>
            <a:endParaRPr lang="en-US"/>
          </a:p>
        </p:txBody>
      </p:sp>
      <p:sp>
        <p:nvSpPr>
          <p:cNvPr id="10" name="Slide Number Placeholder 9"/>
          <p:cNvSpPr>
            <a:spLocks noGrp="1"/>
          </p:cNvSpPr>
          <p:nvPr>
            <p:ph type="sldNum" sz="quarter" idx="16"/>
          </p:nvPr>
        </p:nvSpPr>
        <p:spPr/>
        <p:txBody>
          <a:bodyPr rtlCol="0"/>
          <a:lstStyle/>
          <a:p>
            <a:fld id="{F38DF745-7D3F-47F4-83A3-874385CFAA69}"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6A5CDA29-3CBE-48EA-92AE-A996835462BA}" type="datetime4">
              <a:rPr lang="en-US" smtClean="0"/>
              <a:pPr/>
              <a:t>April 17, 2011</a:t>
            </a:fld>
            <a:endParaRPr lang="en-US"/>
          </a:p>
        </p:txBody>
      </p:sp>
      <p:sp>
        <p:nvSpPr>
          <p:cNvPr id="12" name="Slide Number Placeholder 11"/>
          <p:cNvSpPr>
            <a:spLocks noGrp="1"/>
          </p:cNvSpPr>
          <p:nvPr>
            <p:ph type="sldNum" sz="quarter" idx="16"/>
          </p:nvPr>
        </p:nvSpPr>
        <p:spPr/>
        <p:txBody>
          <a:bodyPr rtlCol="0"/>
          <a:lstStyle/>
          <a:p>
            <a:fld id="{F38DF745-7D3F-47F4-83A3-874385CFAA69}"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29EC054-3869-4501-B163-1BBFDE8DCE04}" type="datetime4">
              <a:rPr lang="en-US" smtClean="0"/>
              <a:pPr/>
              <a:t>April 17, 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38DF745-7D3F-47F4-83A3-874385CFAA6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63D831-56C1-49CF-8EF7-8B9A98402BCD}" type="datetime4">
              <a:rPr lang="en-US" smtClean="0"/>
              <a:pPr/>
              <a:t>April 17, 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F38DF745-7D3F-47F4-83A3-874385CFAA6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EAD5615-7F4F-4584-84D5-CC95918C321F}" type="datetime4">
              <a:rPr lang="en-US" smtClean="0"/>
              <a:pPr/>
              <a:t>April 17, 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38DF745-7D3F-47F4-83A3-874385CFAA69}"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76EEA923-9BEE-48CE-9F28-5B525F399BAD}" type="datetime4">
              <a:rPr lang="en-US" smtClean="0"/>
              <a:pPr/>
              <a:t>April 17, 2011</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F38DF745-7D3F-47F4-83A3-874385CFAA69}" type="slidenum">
              <a:rPr lang="en-US" smtClean="0"/>
              <a:pPr/>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7D0EFEE-2756-4A20-BF2A-63F0A94F99AC}" type="datetime4">
              <a:rPr lang="en-US" smtClean="0"/>
              <a:pPr/>
              <a:t>April 17, 2011</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mediagrid.org/summit/program_schedule.html" TargetMode="External"/><Relationship Id="rId2" Type="http://schemas.openxmlformats.org/officeDocument/2006/relationships/hyperlink" Target="http://stem-a.org/class_immersivelandscape.html"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marts.com/" TargetMode="External"/><Relationship Id="rId2" Type="http://schemas.openxmlformats.org/officeDocument/2006/relationships/hyperlink" Target="http://steam-notstem.com/about/" TargetMode="Externa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hyperlink" Target="http://www.artstem.org/" TargetMode="External"/><Relationship Id="rId4" Type="http://schemas.openxmlformats.org/officeDocument/2006/relationships/hyperlink" Target="http://stem-a.org/class_immersivelandscape.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finearts.utexas.edu/aah/files/Scope_newsletter/Scope_SpringSummer_2009.pdf" TargetMode="External"/><Relationship Id="rId2" Type="http://schemas.openxmlformats.org/officeDocument/2006/relationships/hyperlink" Target="http://www.jimbrazell.com/ahead-of-the-curve/2011/1/31/connecting-stem-and-arts-teams-to-spur-us-innovation-part-1.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janedapain.net/sdc.ht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bmp"/><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bmp"/><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Computer_software" TargetMode="External"/><Relationship Id="rId7"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digiru.com/ipd/" TargetMode="External"/><Relationship Id="rId5" Type="http://schemas.openxmlformats.org/officeDocument/2006/relationships/hyperlink" Target="http://en.wikipedia.org/wiki/Multimedia" TargetMode="External"/><Relationship Id="rId4" Type="http://schemas.openxmlformats.org/officeDocument/2006/relationships/hyperlink" Target="http://en.wikipedia.org/wiki/Computer_hardwar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1752600"/>
            <a:ext cx="6477000" cy="1828800"/>
          </a:xfrm>
        </p:spPr>
        <p:txBody>
          <a:bodyPr>
            <a:normAutofit fontScale="90000"/>
          </a:bodyPr>
          <a:lstStyle/>
          <a:p>
            <a:pPr algn="ctr"/>
            <a:r>
              <a:rPr lang="en-US" sz="4200" b="1" cap="none" dirty="0" smtClean="0">
                <a:latin typeface="+mn-lt"/>
              </a:rPr>
              <a:t>STEM Art </a:t>
            </a:r>
            <a:r>
              <a:rPr lang="en-US" sz="4200" b="1" cap="none" dirty="0">
                <a:latin typeface="+mn-lt"/>
              </a:rPr>
              <a:t>E</a:t>
            </a:r>
            <a:r>
              <a:rPr lang="en-US" sz="4200" b="1" cap="none" dirty="0" smtClean="0">
                <a:latin typeface="+mn-lt"/>
              </a:rPr>
              <a:t>ducation </a:t>
            </a:r>
            <a:r>
              <a:rPr lang="en-US" sz="4200" b="1" cap="none" dirty="0">
                <a:latin typeface="+mn-lt"/>
              </a:rPr>
              <a:t>M</a:t>
            </a:r>
            <a:r>
              <a:rPr lang="en-US" sz="4200" b="1" cap="none" dirty="0" smtClean="0">
                <a:latin typeface="+mn-lt"/>
              </a:rPr>
              <a:t>ovement</a:t>
            </a:r>
            <a:r>
              <a:rPr lang="en-US" sz="4000" cap="none" dirty="0" smtClean="0">
                <a:latin typeface="+mn-lt"/>
              </a:rPr>
              <a:t/>
            </a:r>
            <a:br>
              <a:rPr lang="en-US" sz="4000" cap="none" dirty="0" smtClean="0">
                <a:latin typeface="+mn-lt"/>
              </a:rPr>
            </a:br>
            <a:r>
              <a:rPr lang="en-US" sz="2000" i="1" cap="none" dirty="0" smtClean="0">
                <a:solidFill>
                  <a:schemeClr val="tx2"/>
                </a:solidFill>
                <a:latin typeface="+mn-lt"/>
              </a:rPr>
              <a:t>A creative approach to education for innovation in the 21</a:t>
            </a:r>
            <a:r>
              <a:rPr lang="en-US" sz="2000" i="1" cap="none" baseline="30000" dirty="0" smtClean="0">
                <a:solidFill>
                  <a:schemeClr val="tx2"/>
                </a:solidFill>
                <a:latin typeface="+mn-lt"/>
              </a:rPr>
              <a:t>st</a:t>
            </a:r>
            <a:r>
              <a:rPr lang="en-US" sz="2000" i="1" cap="none" dirty="0" smtClean="0">
                <a:solidFill>
                  <a:schemeClr val="tx2"/>
                </a:solidFill>
                <a:latin typeface="+mn-lt"/>
              </a:rPr>
              <a:t> Century</a:t>
            </a:r>
            <a:br>
              <a:rPr lang="en-US" sz="2000" i="1" cap="none" dirty="0" smtClean="0">
                <a:solidFill>
                  <a:schemeClr val="tx2"/>
                </a:solidFill>
                <a:latin typeface="+mn-lt"/>
              </a:rPr>
            </a:br>
            <a:r>
              <a:rPr lang="en-US" sz="2000" i="1" cap="none" dirty="0">
                <a:latin typeface="+mn-lt"/>
              </a:rPr>
              <a:t/>
            </a:r>
            <a:br>
              <a:rPr lang="en-US" sz="2000" i="1" cap="none" dirty="0">
                <a:latin typeface="+mn-lt"/>
              </a:rPr>
            </a:br>
            <a:r>
              <a:rPr lang="en-US" sz="2000" i="1" cap="none" dirty="0" smtClean="0">
                <a:latin typeface="+mn-lt"/>
              </a:rPr>
              <a:t>by Jane Crayton</a:t>
            </a:r>
            <a:endParaRPr lang="en-US" sz="2000" i="1" cap="none" dirty="0">
              <a:solidFill>
                <a:schemeClr val="tx2"/>
              </a:solidFill>
              <a:latin typeface="+mn-lt"/>
            </a:endParaRPr>
          </a:p>
        </p:txBody>
      </p:sp>
      <p:sp>
        <p:nvSpPr>
          <p:cNvPr id="3" name="Subtitle 2"/>
          <p:cNvSpPr>
            <a:spLocks noGrp="1"/>
          </p:cNvSpPr>
          <p:nvPr>
            <p:ph type="subTitle" idx="1"/>
          </p:nvPr>
        </p:nvSpPr>
        <p:spPr>
          <a:xfrm>
            <a:off x="2438400" y="6079884"/>
            <a:ext cx="6858000" cy="609600"/>
          </a:xfrm>
        </p:spPr>
        <p:txBody>
          <a:bodyPr>
            <a:noAutofit/>
          </a:bodyPr>
          <a:lstStyle/>
          <a:p>
            <a:pPr>
              <a:spcBef>
                <a:spcPts val="0"/>
              </a:spcBef>
            </a:pPr>
            <a:r>
              <a:rPr lang="en-US" sz="2800" cap="none" dirty="0" smtClean="0">
                <a:solidFill>
                  <a:schemeClr val="tx1"/>
                </a:solidFill>
                <a:latin typeface="+mn-lt"/>
              </a:rPr>
              <a:t>History and Philosophy of Art Education</a:t>
            </a:r>
          </a:p>
          <a:p>
            <a:pPr>
              <a:spcBef>
                <a:spcPts val="0"/>
              </a:spcBef>
            </a:pPr>
            <a:r>
              <a:rPr lang="en-US" sz="1800" cap="none" dirty="0" smtClean="0">
                <a:solidFill>
                  <a:schemeClr val="tx1"/>
                </a:solidFill>
                <a:latin typeface="+mn-lt"/>
              </a:rPr>
              <a:t>Dr. Nancy </a:t>
            </a:r>
            <a:r>
              <a:rPr lang="en-US" sz="1800" cap="none" dirty="0" err="1" smtClean="0">
                <a:solidFill>
                  <a:schemeClr val="tx1"/>
                </a:solidFill>
                <a:latin typeface="+mn-lt"/>
              </a:rPr>
              <a:t>Pauly</a:t>
            </a:r>
            <a:endParaRPr lang="en-US" sz="1800" cap="none" dirty="0" smtClean="0">
              <a:solidFill>
                <a:schemeClr val="tx1"/>
              </a:solidFill>
              <a:latin typeface="+mn-lt"/>
            </a:endParaRPr>
          </a:p>
        </p:txBody>
      </p:sp>
      <p:sp>
        <p:nvSpPr>
          <p:cNvPr id="4" name="Slide Number Placeholder 3"/>
          <p:cNvSpPr>
            <a:spLocks noGrp="1"/>
          </p:cNvSpPr>
          <p:nvPr>
            <p:ph type="sldNum" sz="quarter" idx="12"/>
          </p:nvPr>
        </p:nvSpPr>
        <p:spPr/>
        <p:txBody>
          <a:bodyPr/>
          <a:lstStyle/>
          <a:p>
            <a:fld id="{F38DF745-7D3F-47F4-83A3-874385CFAA69}" type="slidenum">
              <a:rPr lang="en-US" smtClean="0"/>
              <a:pPr/>
              <a:t>1</a:t>
            </a:fld>
            <a:endParaRPr lang="en-US" dirty="0"/>
          </a:p>
        </p:txBody>
      </p:sp>
      <p:sp>
        <p:nvSpPr>
          <p:cNvPr id="6" name="TextBox 5"/>
          <p:cNvSpPr txBox="1"/>
          <p:nvPr/>
        </p:nvSpPr>
        <p:spPr>
          <a:xfrm>
            <a:off x="26126" y="6104709"/>
            <a:ext cx="2183674" cy="584775"/>
          </a:xfrm>
          <a:prstGeom prst="rect">
            <a:avLst/>
          </a:prstGeom>
          <a:noFill/>
        </p:spPr>
        <p:txBody>
          <a:bodyPr wrap="square" rtlCol="0">
            <a:spAutoFit/>
          </a:bodyPr>
          <a:lstStyle/>
          <a:p>
            <a:pPr algn="ctr"/>
            <a:r>
              <a:rPr lang="en-US" sz="3200" dirty="0"/>
              <a:t>ARTE500</a:t>
            </a:r>
          </a:p>
        </p:txBody>
      </p:sp>
    </p:spTree>
    <p:extLst>
      <p:ext uri="{BB962C8B-B14F-4D97-AF65-F5344CB8AC3E}">
        <p14:creationId xmlns:p14="http://schemas.microsoft.com/office/powerpoint/2010/main" val="36795678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Immersive education (</a:t>
            </a:r>
            <a:r>
              <a:rPr lang="en-US" sz="3200" dirty="0" err="1" smtClean="0"/>
              <a:t>iED</a:t>
            </a:r>
            <a:r>
              <a:rPr lang="en-US" sz="3200" dirty="0" smtClean="0"/>
              <a:t>)</a:t>
            </a:r>
            <a:endParaRPr lang="en-US" sz="3200" dirty="0"/>
          </a:p>
        </p:txBody>
      </p:sp>
      <p:sp>
        <p:nvSpPr>
          <p:cNvPr id="4" name="Slide Number Placeholder 3"/>
          <p:cNvSpPr>
            <a:spLocks noGrp="1"/>
          </p:cNvSpPr>
          <p:nvPr>
            <p:ph type="sldNum" sz="quarter" idx="12"/>
          </p:nvPr>
        </p:nvSpPr>
        <p:spPr/>
        <p:txBody>
          <a:bodyPr>
            <a:normAutofit fontScale="85000" lnSpcReduction="20000"/>
          </a:bodyPr>
          <a:lstStyle/>
          <a:p>
            <a:fld id="{F38DF745-7D3F-47F4-83A3-874385CFAA69}" type="slidenum">
              <a:rPr lang="en-US" smtClean="0"/>
              <a:pPr/>
              <a:t>10</a:t>
            </a:fld>
            <a:endParaRPr lang="en-US"/>
          </a:p>
        </p:txBody>
      </p:sp>
      <p:sp>
        <p:nvSpPr>
          <p:cNvPr id="3" name="Content Placeholder 2"/>
          <p:cNvSpPr>
            <a:spLocks noGrp="1"/>
          </p:cNvSpPr>
          <p:nvPr>
            <p:ph sz="quarter" idx="1"/>
          </p:nvPr>
        </p:nvSpPr>
        <p:spPr/>
        <p:txBody>
          <a:bodyPr>
            <a:normAutofit fontScale="70000" lnSpcReduction="20000"/>
          </a:bodyPr>
          <a:lstStyle/>
          <a:p>
            <a:r>
              <a:rPr lang="en-US" sz="2000" dirty="0" smtClean="0"/>
              <a:t>Define </a:t>
            </a:r>
            <a:r>
              <a:rPr lang="en-US" sz="2000" dirty="0" smtClean="0"/>
              <a:t>immersive: </a:t>
            </a:r>
            <a:r>
              <a:rPr lang="en-US" sz="2000" dirty="0"/>
              <a:t>An </a:t>
            </a:r>
            <a:r>
              <a:rPr lang="en-US" sz="2000" b="1" dirty="0"/>
              <a:t>immersive digital environment</a:t>
            </a:r>
            <a:r>
              <a:rPr lang="en-US" sz="2000" dirty="0"/>
              <a:t> is an artificial, interactive, computer-created scene or "world" within which a user can immerse themselves</a:t>
            </a:r>
            <a:r>
              <a:rPr lang="en-US" sz="2000" dirty="0" smtClean="0"/>
              <a:t>.</a:t>
            </a:r>
            <a:endParaRPr lang="en-US" sz="2000" dirty="0" smtClean="0"/>
          </a:p>
          <a:p>
            <a:endParaRPr lang="en-US" sz="2000" dirty="0" smtClean="0"/>
          </a:p>
          <a:p>
            <a:r>
              <a:rPr lang="en-US" sz="2000" dirty="0" smtClean="0"/>
              <a:t>Immersive Education included lessons in</a:t>
            </a:r>
          </a:p>
          <a:p>
            <a:r>
              <a:rPr lang="en-US" sz="2000" dirty="0"/>
              <a:t>To create a sense of full immersion, the 5 senses (sight, sound, touch, smell, taste) must perceive the digital environment to be physically real. Immersive technology can perceptually fool the senses through:</a:t>
            </a:r>
          </a:p>
          <a:p>
            <a:endParaRPr lang="en-US" sz="2000" dirty="0"/>
          </a:p>
          <a:p>
            <a:r>
              <a:rPr lang="en-US" sz="2000" dirty="0"/>
              <a:t>Panoramic 3D displays (visual)</a:t>
            </a:r>
          </a:p>
          <a:p>
            <a:r>
              <a:rPr lang="en-US" sz="2000" dirty="0"/>
              <a:t>Surround sound acoustics (auditory)</a:t>
            </a:r>
          </a:p>
          <a:p>
            <a:r>
              <a:rPr lang="en-US" sz="2000" dirty="0" err="1"/>
              <a:t>Haptics</a:t>
            </a:r>
            <a:r>
              <a:rPr lang="en-US" sz="2000" dirty="0"/>
              <a:t> and force feedback (tactile)</a:t>
            </a:r>
          </a:p>
          <a:p>
            <a:r>
              <a:rPr lang="en-US" sz="2000" dirty="0"/>
              <a:t>Smell replication (olfactory)</a:t>
            </a:r>
          </a:p>
          <a:p>
            <a:r>
              <a:rPr lang="en-US" sz="2000" dirty="0"/>
              <a:t>Taste replication (gustation</a:t>
            </a:r>
            <a:r>
              <a:rPr lang="en-US" sz="2000" dirty="0" smtClean="0"/>
              <a:t>)</a:t>
            </a:r>
            <a:endParaRPr lang="en-US" sz="2000" dirty="0"/>
          </a:p>
          <a:p>
            <a:endParaRPr lang="en-US" sz="2000" dirty="0" smtClean="0"/>
          </a:p>
          <a:p>
            <a:r>
              <a:rPr lang="en-US" sz="2000" dirty="0" smtClean="0"/>
              <a:t>Example: </a:t>
            </a:r>
            <a:r>
              <a:rPr lang="en-US" sz="2000" dirty="0" smtClean="0">
                <a:hlinkClick r:id="rId2"/>
              </a:rPr>
              <a:t>Immersive Landscapes Class</a:t>
            </a:r>
            <a:endParaRPr lang="en-US" sz="2000" dirty="0"/>
          </a:p>
          <a:p>
            <a:endParaRPr lang="en-US" sz="2000" dirty="0" smtClean="0"/>
          </a:p>
          <a:p>
            <a:r>
              <a:rPr lang="en-US" sz="2000" dirty="0" smtClean="0">
                <a:hlinkClick r:id="rId3"/>
              </a:rPr>
              <a:t>Grid Summit: Immersive Education</a:t>
            </a:r>
            <a:r>
              <a:rPr lang="en-US" sz="2000" dirty="0">
                <a:hlinkClick r:id="rId3"/>
              </a:rPr>
              <a:t> </a:t>
            </a:r>
            <a:r>
              <a:rPr lang="en-US" sz="2000" dirty="0" smtClean="0">
                <a:hlinkClick r:id="rId3"/>
              </a:rPr>
              <a:t>(</a:t>
            </a:r>
            <a:r>
              <a:rPr lang="en-US" sz="2000" dirty="0" err="1" smtClean="0">
                <a:hlinkClick r:id="rId3"/>
              </a:rPr>
              <a:t>iED</a:t>
            </a:r>
            <a:r>
              <a:rPr lang="en-US" sz="2000" dirty="0" smtClean="0">
                <a:hlinkClick r:id="rId3"/>
              </a:rPr>
              <a:t>)</a:t>
            </a:r>
            <a:endParaRPr lang="en-US" sz="2000" dirty="0" smtClean="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200" y="4038600"/>
            <a:ext cx="3860403" cy="2416612"/>
          </a:xfrm>
          <a:prstGeom prst="rect">
            <a:avLst/>
          </a:prstGeom>
        </p:spPr>
      </p:pic>
    </p:spTree>
    <p:extLst>
      <p:ext uri="{BB962C8B-B14F-4D97-AF65-F5344CB8AC3E}">
        <p14:creationId xmlns:p14="http://schemas.microsoft.com/office/powerpoint/2010/main" val="37775497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Benefits to STEM Arts Integration</a:t>
            </a:r>
            <a:endParaRPr lang="en-US" sz="3200" dirty="0"/>
          </a:p>
        </p:txBody>
      </p:sp>
      <p:sp>
        <p:nvSpPr>
          <p:cNvPr id="4" name="Slide Number Placeholder 3"/>
          <p:cNvSpPr>
            <a:spLocks noGrp="1"/>
          </p:cNvSpPr>
          <p:nvPr>
            <p:ph type="sldNum" sz="quarter" idx="12"/>
          </p:nvPr>
        </p:nvSpPr>
        <p:spPr/>
        <p:txBody>
          <a:bodyPr>
            <a:normAutofit fontScale="85000" lnSpcReduction="20000"/>
          </a:bodyPr>
          <a:lstStyle/>
          <a:p>
            <a:fld id="{F38DF745-7D3F-47F4-83A3-874385CFAA69}" type="slidenum">
              <a:rPr lang="en-US" smtClean="0"/>
              <a:pPr/>
              <a:t>11</a:t>
            </a:fld>
            <a:endParaRPr lang="en-US" dirty="0"/>
          </a:p>
        </p:txBody>
      </p:sp>
      <p:sp>
        <p:nvSpPr>
          <p:cNvPr id="3" name="Content Placeholder 2"/>
          <p:cNvSpPr>
            <a:spLocks noGrp="1"/>
          </p:cNvSpPr>
          <p:nvPr>
            <p:ph sz="quarter" idx="1"/>
          </p:nvPr>
        </p:nvSpPr>
        <p:spPr/>
        <p:txBody>
          <a:bodyPr>
            <a:normAutofit/>
          </a:bodyPr>
          <a:lstStyle/>
          <a:p>
            <a:r>
              <a:rPr lang="en-US" sz="2000" dirty="0" smtClean="0"/>
              <a:t>Creative </a:t>
            </a:r>
            <a:r>
              <a:rPr lang="en-US" sz="2000" dirty="0" smtClean="0"/>
              <a:t>behavior</a:t>
            </a:r>
          </a:p>
          <a:p>
            <a:r>
              <a:rPr lang="en-US" sz="2000" dirty="0"/>
              <a:t>I</a:t>
            </a:r>
            <a:r>
              <a:rPr lang="en-US" sz="2000" dirty="0" smtClean="0"/>
              <a:t>nventive </a:t>
            </a:r>
            <a:r>
              <a:rPr lang="en-US" sz="2000" dirty="0" smtClean="0"/>
              <a:t>development </a:t>
            </a:r>
            <a:r>
              <a:rPr lang="en-US" sz="2000" dirty="0" smtClean="0"/>
              <a:t>skills </a:t>
            </a:r>
          </a:p>
          <a:p>
            <a:r>
              <a:rPr lang="en-US" sz="2000" dirty="0" smtClean="0"/>
              <a:t>Critical thinking</a:t>
            </a:r>
          </a:p>
          <a:p>
            <a:r>
              <a:rPr lang="en-US" sz="2000" dirty="0" smtClean="0"/>
              <a:t>Constructivist learning (Web 2.0, social + learning)</a:t>
            </a:r>
            <a:endParaRPr lang="en-US" sz="2000" dirty="0" smtClean="0"/>
          </a:p>
          <a:p>
            <a:r>
              <a:rPr lang="en-US" sz="2000" dirty="0" smtClean="0"/>
              <a:t>Ethics</a:t>
            </a:r>
          </a:p>
          <a:p>
            <a:r>
              <a:rPr lang="en-US" sz="2000" dirty="0" smtClean="0"/>
              <a:t>Aesthetics</a:t>
            </a:r>
          </a:p>
          <a:p>
            <a:r>
              <a:rPr lang="en-US" sz="2000" dirty="0" smtClean="0"/>
              <a:t>Techniques</a:t>
            </a:r>
          </a:p>
          <a:p>
            <a:r>
              <a:rPr lang="en-US" sz="2000" dirty="0" smtClean="0"/>
              <a:t>Style</a:t>
            </a:r>
          </a:p>
          <a:p>
            <a:r>
              <a:rPr lang="en-US" sz="2000" dirty="0" smtClean="0"/>
              <a:t>Practice</a:t>
            </a:r>
            <a:endParaRPr lang="en-US" sz="2000" dirty="0" smtClean="0"/>
          </a:p>
        </p:txBody>
      </p:sp>
      <p:sp>
        <p:nvSpPr>
          <p:cNvPr id="5" name="Rectangle 4"/>
          <p:cNvSpPr/>
          <p:nvPr/>
        </p:nvSpPr>
        <p:spPr>
          <a:xfrm>
            <a:off x="2286000" y="5427337"/>
            <a:ext cx="4789516" cy="646331"/>
          </a:xfrm>
          <a:prstGeom prst="rect">
            <a:avLst/>
          </a:prstGeom>
        </p:spPr>
        <p:txBody>
          <a:bodyPr wrap="none">
            <a:spAutoFit/>
          </a:bodyPr>
          <a:lstStyle/>
          <a:p>
            <a:r>
              <a:rPr lang="en-US" sz="3600" dirty="0">
                <a:solidFill>
                  <a:schemeClr val="accent2"/>
                </a:solidFill>
              </a:rPr>
              <a:t>STEM + ART = MATTERS!</a:t>
            </a:r>
          </a:p>
        </p:txBody>
      </p:sp>
    </p:spTree>
    <p:extLst>
      <p:ext uri="{BB962C8B-B14F-4D97-AF65-F5344CB8AC3E}">
        <p14:creationId xmlns:p14="http://schemas.microsoft.com/office/powerpoint/2010/main" val="2811314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Current STEM Arts programs and philosophies in the United States</a:t>
            </a:r>
            <a:endParaRPr lang="en-US" sz="3200" dirty="0"/>
          </a:p>
        </p:txBody>
      </p:sp>
      <p:sp>
        <p:nvSpPr>
          <p:cNvPr id="4" name="Slide Number Placeholder 3"/>
          <p:cNvSpPr>
            <a:spLocks noGrp="1"/>
          </p:cNvSpPr>
          <p:nvPr>
            <p:ph type="sldNum" sz="quarter" idx="12"/>
          </p:nvPr>
        </p:nvSpPr>
        <p:spPr/>
        <p:txBody>
          <a:bodyPr>
            <a:normAutofit fontScale="85000" lnSpcReduction="20000"/>
          </a:bodyPr>
          <a:lstStyle/>
          <a:p>
            <a:fld id="{F38DF745-7D3F-47F4-83A3-874385CFAA69}" type="slidenum">
              <a:rPr lang="en-US" smtClean="0"/>
              <a:pPr/>
              <a:t>12</a:t>
            </a:fld>
            <a:endParaRPr lang="en-US"/>
          </a:p>
        </p:txBody>
      </p:sp>
      <p:sp>
        <p:nvSpPr>
          <p:cNvPr id="3" name="Content Placeholder 2"/>
          <p:cNvSpPr>
            <a:spLocks noGrp="1"/>
          </p:cNvSpPr>
          <p:nvPr>
            <p:ph sz="quarter" idx="1"/>
          </p:nvPr>
        </p:nvSpPr>
        <p:spPr/>
        <p:txBody>
          <a:bodyPr>
            <a:normAutofit/>
          </a:bodyPr>
          <a:lstStyle/>
          <a:p>
            <a:r>
              <a:rPr lang="en-US" sz="2000" dirty="0" smtClean="0"/>
              <a:t>Science, Technology, Engineering, Arts and Math (</a:t>
            </a:r>
            <a:r>
              <a:rPr lang="en-US" sz="2000" dirty="0" smtClean="0">
                <a:hlinkClick r:id="rId2"/>
              </a:rPr>
              <a:t>STEAM</a:t>
            </a:r>
            <a:r>
              <a:rPr lang="en-US" sz="2000" dirty="0" smtClean="0"/>
              <a:t>)</a:t>
            </a:r>
          </a:p>
          <a:p>
            <a:r>
              <a:rPr lang="en-US" sz="2000" dirty="0" smtClean="0"/>
              <a:t>Technology, Engineering, Arts, Math and Science (TEAMS)</a:t>
            </a:r>
          </a:p>
          <a:p>
            <a:r>
              <a:rPr lang="en-US" sz="2000" dirty="0" err="1" smtClean="0">
                <a:hlinkClick r:id="rId3"/>
              </a:rPr>
              <a:t>STEM+Arts</a:t>
            </a:r>
            <a:r>
              <a:rPr lang="en-US" sz="2000" dirty="0" smtClean="0"/>
              <a:t>: Creating hybrids: </a:t>
            </a:r>
            <a:r>
              <a:rPr lang="en-US" sz="2000" dirty="0" err="1" smtClean="0"/>
              <a:t>disovling</a:t>
            </a:r>
            <a:r>
              <a:rPr lang="en-US" sz="2000" dirty="0" smtClean="0"/>
              <a:t> boundaries between Art, Science and Technology.</a:t>
            </a:r>
            <a:endParaRPr lang="en-US" sz="2000" dirty="0" smtClean="0"/>
          </a:p>
          <a:p>
            <a:r>
              <a:rPr lang="en-US" sz="2000" dirty="0" smtClean="0"/>
              <a:t>Science, Technology, Engineering and Math thru Art (</a:t>
            </a:r>
            <a:r>
              <a:rPr lang="en-US" sz="2000" dirty="0" smtClean="0">
                <a:hlinkClick r:id="rId4"/>
              </a:rPr>
              <a:t>STEM-A</a:t>
            </a:r>
            <a:r>
              <a:rPr lang="en-US" sz="2000" dirty="0" smtClean="0"/>
              <a:t>) </a:t>
            </a:r>
            <a:r>
              <a:rPr lang="en-US" sz="2000" dirty="0"/>
              <a:t>mission is to expand STEM education through arts immersion. Our goal is to spark life-long passions in STEM subjects, fostering sustainable future for STEM education, career and community development</a:t>
            </a:r>
            <a:r>
              <a:rPr lang="en-US" sz="2000" dirty="0" smtClean="0"/>
              <a:t>.</a:t>
            </a:r>
          </a:p>
          <a:p>
            <a:r>
              <a:rPr lang="en-US" sz="2000" dirty="0" smtClean="0">
                <a:hlinkClick r:id="rId5"/>
              </a:rPr>
              <a:t>Art </a:t>
            </a:r>
            <a:r>
              <a:rPr lang="en-US" sz="2000" dirty="0" smtClean="0">
                <a:hlinkClick r:id="rId5"/>
              </a:rPr>
              <a:t>STEM </a:t>
            </a:r>
            <a:r>
              <a:rPr lang="en-US" sz="2000" dirty="0" smtClean="0"/>
              <a:t>(teaching and learning at the intersection of the arts and STEM disciplines.</a:t>
            </a:r>
            <a:endParaRPr lang="en-US" sz="2000" dirty="0" smtClean="0"/>
          </a:p>
          <a:p>
            <a:endParaRPr lang="en-US" sz="2000" dirty="0"/>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88625" y="5105400"/>
            <a:ext cx="3048000" cy="2228850"/>
          </a:xfrm>
          <a:prstGeom prst="rect">
            <a:avLst/>
          </a:prstGeom>
        </p:spPr>
      </p:pic>
    </p:spTree>
    <p:extLst>
      <p:ext uri="{BB962C8B-B14F-4D97-AF65-F5344CB8AC3E}">
        <p14:creationId xmlns:p14="http://schemas.microsoft.com/office/powerpoint/2010/main" val="29807738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Evolution into STEM </a:t>
            </a:r>
            <a:r>
              <a:rPr lang="en-US" sz="3200" dirty="0" smtClean="0"/>
              <a:t>thru Art </a:t>
            </a:r>
            <a:r>
              <a:rPr lang="en-US" sz="3200" dirty="0" smtClean="0"/>
              <a:t>Education</a:t>
            </a:r>
            <a:endParaRPr lang="en-US" sz="3200" dirty="0"/>
          </a:p>
        </p:txBody>
      </p:sp>
      <p:sp>
        <p:nvSpPr>
          <p:cNvPr id="4" name="Slide Number Placeholder 3"/>
          <p:cNvSpPr>
            <a:spLocks noGrp="1"/>
          </p:cNvSpPr>
          <p:nvPr>
            <p:ph type="sldNum" sz="quarter" idx="12"/>
          </p:nvPr>
        </p:nvSpPr>
        <p:spPr/>
        <p:txBody>
          <a:bodyPr>
            <a:normAutofit fontScale="85000" lnSpcReduction="20000"/>
          </a:bodyPr>
          <a:lstStyle/>
          <a:p>
            <a:fld id="{F38DF745-7D3F-47F4-83A3-874385CFAA69}" type="slidenum">
              <a:rPr lang="en-US" smtClean="0"/>
              <a:pPr/>
              <a:t>13</a:t>
            </a:fld>
            <a:endParaRPr lang="en-US"/>
          </a:p>
        </p:txBody>
      </p:sp>
      <p:sp>
        <p:nvSpPr>
          <p:cNvPr id="3" name="Content Placeholder 2"/>
          <p:cNvSpPr>
            <a:spLocks noGrp="1"/>
          </p:cNvSpPr>
          <p:nvPr>
            <p:ph sz="quarter" idx="1"/>
          </p:nvPr>
        </p:nvSpPr>
        <p:spPr/>
        <p:txBody>
          <a:bodyPr>
            <a:normAutofit/>
          </a:bodyPr>
          <a:lstStyle/>
          <a:p>
            <a:r>
              <a:rPr lang="en-US" sz="2000" dirty="0" smtClean="0"/>
              <a:t>Define STEM Arts Education</a:t>
            </a:r>
          </a:p>
          <a:p>
            <a:pPr marL="0" indent="0">
              <a:buNone/>
            </a:pPr>
            <a:r>
              <a:rPr lang="en-US" sz="2000" i="1" dirty="0" smtClean="0"/>
              <a:t>Inquiry of STEM subjects through arts immersion.</a:t>
            </a:r>
          </a:p>
          <a:p>
            <a:endParaRPr lang="en-US" sz="2000" dirty="0"/>
          </a:p>
          <a:p>
            <a:r>
              <a:rPr lang="en-US" sz="2000" dirty="0" smtClean="0"/>
              <a:t>Example: </a:t>
            </a:r>
          </a:p>
          <a:p>
            <a:pPr lvl="1"/>
            <a:r>
              <a:rPr lang="en-US" sz="2000" dirty="0" smtClean="0"/>
              <a:t>Secrets of the Hive (Beekeeping)</a:t>
            </a:r>
          </a:p>
          <a:p>
            <a:pPr lvl="1"/>
            <a:r>
              <a:rPr lang="en-US" sz="2000" dirty="0" smtClean="0"/>
              <a:t>Circuit Bending</a:t>
            </a:r>
          </a:p>
          <a:p>
            <a:pPr lvl="1"/>
            <a:r>
              <a:rPr lang="en-US" sz="2000" dirty="0" smtClean="0"/>
              <a:t>Immersive Landscapes</a:t>
            </a:r>
          </a:p>
          <a:p>
            <a:pPr lvl="1"/>
            <a:r>
              <a:rPr lang="en-US" sz="2000" dirty="0" smtClean="0"/>
              <a:t>E-Instrumental</a:t>
            </a:r>
            <a:endParaRPr lang="en-US"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5347446"/>
            <a:ext cx="3522477" cy="115281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1865" y="3918064"/>
            <a:ext cx="5105935" cy="2870200"/>
          </a:xfrm>
          <a:prstGeom prst="rect">
            <a:avLst/>
          </a:prstGeom>
        </p:spPr>
      </p:pic>
    </p:spTree>
    <p:extLst>
      <p:ext uri="{BB962C8B-B14F-4D97-AF65-F5344CB8AC3E}">
        <p14:creationId xmlns:p14="http://schemas.microsoft.com/office/powerpoint/2010/main" val="31299204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Bibliography</a:t>
            </a:r>
          </a:p>
        </p:txBody>
      </p:sp>
      <p:sp>
        <p:nvSpPr>
          <p:cNvPr id="4" name="Slide Number Placeholder 3"/>
          <p:cNvSpPr>
            <a:spLocks noGrp="1"/>
          </p:cNvSpPr>
          <p:nvPr>
            <p:ph type="sldNum" sz="quarter" idx="12"/>
          </p:nvPr>
        </p:nvSpPr>
        <p:spPr/>
        <p:txBody>
          <a:bodyPr>
            <a:normAutofit fontScale="85000" lnSpcReduction="20000"/>
          </a:bodyPr>
          <a:lstStyle/>
          <a:p>
            <a:fld id="{F38DF745-7D3F-47F4-83A3-874385CFAA69}" type="slidenum">
              <a:rPr lang="en-US" smtClean="0"/>
              <a:pPr/>
              <a:t>14</a:t>
            </a:fld>
            <a:endParaRPr lang="en-US"/>
          </a:p>
        </p:txBody>
      </p:sp>
      <p:sp>
        <p:nvSpPr>
          <p:cNvPr id="3" name="Content Placeholder 2"/>
          <p:cNvSpPr>
            <a:spLocks noGrp="1"/>
          </p:cNvSpPr>
          <p:nvPr>
            <p:ph sz="quarter" idx="1"/>
          </p:nvPr>
        </p:nvSpPr>
        <p:spPr/>
        <p:txBody>
          <a:bodyPr>
            <a:normAutofit fontScale="47500" lnSpcReduction="20000"/>
          </a:bodyPr>
          <a:lstStyle/>
          <a:p>
            <a:pPr marL="0" indent="0">
              <a:buNone/>
            </a:pPr>
            <a:r>
              <a:rPr lang="en-US" dirty="0"/>
              <a:t> </a:t>
            </a:r>
          </a:p>
          <a:p>
            <a:pPr marL="0" indent="0">
              <a:buNone/>
            </a:pPr>
            <a:r>
              <a:rPr lang="en-US" u="sng" dirty="0" err="1"/>
              <a:t>Brazell</a:t>
            </a:r>
            <a:r>
              <a:rPr lang="en-US" u="sng" dirty="0"/>
              <a:t>, J. (2010). Connecting STEM and Arts (TEAMS) to Spur U.S. Innovation: Part 1 of 5. Retrieved from </a:t>
            </a:r>
            <a:r>
              <a:rPr lang="en-US" u="sng" dirty="0">
                <a:hlinkClick r:id="rId2"/>
              </a:rPr>
              <a:t>http://www.jimbrazell.com/ahead-of-the-curve/2011/1/31/connecting-stem-and-arts-teams-to-spur-us-innovation-part-1.html</a:t>
            </a:r>
            <a:endParaRPr lang="en-US" dirty="0"/>
          </a:p>
          <a:p>
            <a:pPr marL="0" indent="0">
              <a:buNone/>
            </a:pPr>
            <a:r>
              <a:rPr lang="en-US" u="sng" dirty="0"/>
              <a:t>Chapman, L. (1978). A perspective on art education </a:t>
            </a:r>
            <a:r>
              <a:rPr lang="en-US" i="1" u="sng" dirty="0"/>
              <a:t>Approaches to Art Education</a:t>
            </a:r>
            <a:r>
              <a:rPr lang="en-US" u="sng" dirty="0"/>
              <a:t> (pp. 4-21). New York: Harcourt Brace </a:t>
            </a:r>
            <a:r>
              <a:rPr lang="en-US" u="sng" dirty="0" err="1"/>
              <a:t>Jonanovich</a:t>
            </a:r>
            <a:r>
              <a:rPr lang="en-US" u="sng" dirty="0"/>
              <a:t>.</a:t>
            </a:r>
            <a:endParaRPr lang="en-US" dirty="0"/>
          </a:p>
          <a:p>
            <a:pPr marL="0" indent="0">
              <a:buNone/>
            </a:pPr>
            <a:r>
              <a:rPr lang="en-US" u="sng" dirty="0" err="1"/>
              <a:t>Lowenfeild</a:t>
            </a:r>
            <a:r>
              <a:rPr lang="en-US" u="sng" dirty="0"/>
              <a:t>, V. (Ed.). (1975). </a:t>
            </a:r>
            <a:r>
              <a:rPr lang="en-US" i="1" u="sng" dirty="0"/>
              <a:t>Creative and Mental Growth</a:t>
            </a:r>
            <a:r>
              <a:rPr lang="en-US" u="sng" dirty="0"/>
              <a:t> (6 ed.). New York: Macmillan.</a:t>
            </a:r>
            <a:endParaRPr lang="en-US" dirty="0"/>
          </a:p>
          <a:p>
            <a:pPr marL="0" indent="0">
              <a:buNone/>
            </a:pPr>
            <a:r>
              <a:rPr lang="en-US" u="sng" dirty="0" err="1"/>
              <a:t>McFee</a:t>
            </a:r>
            <a:r>
              <a:rPr lang="en-US" u="sng" dirty="0"/>
              <a:t>, J. K. (1998). </a:t>
            </a:r>
            <a:r>
              <a:rPr lang="en-US" i="1" u="sng" dirty="0"/>
              <a:t>Cultural diversity and the structure and practice of art education</a:t>
            </a:r>
            <a:r>
              <a:rPr lang="en-US" u="sng" dirty="0"/>
              <a:t>. Paper presented at the National Art Education Association, Reston, VA. </a:t>
            </a:r>
            <a:endParaRPr lang="en-US" dirty="0"/>
          </a:p>
          <a:p>
            <a:pPr marL="0" indent="0">
              <a:buNone/>
            </a:pPr>
            <a:r>
              <a:rPr lang="en-US" u="sng" dirty="0" err="1"/>
              <a:t>Platz</a:t>
            </a:r>
            <a:r>
              <a:rPr lang="en-US" u="sng" dirty="0"/>
              <a:t>, J. (2008). How Do You Turn STEM Into STEAM? Add the Arts! </a:t>
            </a:r>
            <a:r>
              <a:rPr lang="en-US" i="1" u="sng" dirty="0"/>
              <a:t>Triad</a:t>
            </a:r>
            <a:r>
              <a:rPr lang="en-US" u="sng" dirty="0"/>
              <a:t>(January/February), 19-24. </a:t>
            </a:r>
            <a:endParaRPr lang="en-US" dirty="0"/>
          </a:p>
          <a:p>
            <a:pPr marL="0" indent="0">
              <a:buNone/>
            </a:pPr>
            <a:r>
              <a:rPr lang="en-US" u="sng" dirty="0"/>
              <a:t>Reaching Students Through STEM and the Arts. (January 2010). </a:t>
            </a:r>
            <a:r>
              <a:rPr lang="en-US" i="1" u="sng" dirty="0"/>
              <a:t>NSTA Reports! Monthly Newspaper of the National Science Teachers Association, 21</a:t>
            </a:r>
            <a:r>
              <a:rPr lang="en-US" u="sng" dirty="0"/>
              <a:t>(5), Cover, 2. </a:t>
            </a:r>
            <a:endParaRPr lang="en-US" dirty="0"/>
          </a:p>
          <a:p>
            <a:pPr marL="0" indent="0">
              <a:buNone/>
            </a:pPr>
            <a:r>
              <a:rPr lang="en-US" u="sng" dirty="0"/>
              <a:t>Smith, L. (2009). The National Art Education Association Conference: Recharging Inspiration for Art Education. </a:t>
            </a:r>
            <a:r>
              <a:rPr lang="en-US" i="1" u="sng" dirty="0"/>
              <a:t>Scope (The Newsletter of the Art Education Program at The University of Texas at Austin)</a:t>
            </a:r>
            <a:r>
              <a:rPr lang="en-US" u="sng" dirty="0"/>
              <a:t>  Retrieved Spring/Summer 2009, from </a:t>
            </a:r>
            <a:r>
              <a:rPr lang="en-US" u="sng" dirty="0">
                <a:hlinkClick r:id="rId3"/>
              </a:rPr>
              <a:t>http://www.finearts.utexas.edu/aah/files/Scope_newsletter/Scope_SpringSummer_2009.pdf</a:t>
            </a:r>
            <a:endParaRPr lang="en-US" dirty="0"/>
          </a:p>
          <a:p>
            <a:pPr marL="0" indent="0">
              <a:buNone/>
            </a:pPr>
            <a:r>
              <a:rPr lang="en-US" u="sng" dirty="0"/>
              <a:t>Wang, S.-C. (Ed.). </a:t>
            </a:r>
            <a:r>
              <a:rPr lang="en-US" i="1" u="sng" dirty="0"/>
              <a:t>Digital Journals: The Past, Present, and Future of Electronic Portfolios for Visual Culture Learners</a:t>
            </a:r>
            <a:r>
              <a:rPr lang="en-US" u="sng" dirty="0"/>
              <a:t>.</a:t>
            </a:r>
            <a:endParaRPr lang="en-US" dirty="0"/>
          </a:p>
          <a:p>
            <a:pPr marL="0" indent="0">
              <a:buNone/>
            </a:pPr>
            <a:r>
              <a:rPr lang="en-US" dirty="0"/>
              <a:t> </a:t>
            </a:r>
          </a:p>
        </p:txBody>
      </p:sp>
    </p:spTree>
    <p:extLst>
      <p:ext uri="{BB962C8B-B14F-4D97-AF65-F5344CB8AC3E}">
        <p14:creationId xmlns:p14="http://schemas.microsoft.com/office/powerpoint/2010/main" val="34570597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Abstract</a:t>
            </a:r>
            <a:br>
              <a:rPr lang="en-US" dirty="0"/>
            </a:b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F38DF745-7D3F-47F4-83A3-874385CFAA69}" type="slidenum">
              <a:rPr lang="en-US" smtClean="0"/>
              <a:pPr/>
              <a:t>2</a:t>
            </a:fld>
            <a:endParaRPr lang="en-US"/>
          </a:p>
        </p:txBody>
      </p:sp>
      <p:sp>
        <p:nvSpPr>
          <p:cNvPr id="4" name="Content Placeholder 3"/>
          <p:cNvSpPr>
            <a:spLocks noGrp="1"/>
          </p:cNvSpPr>
          <p:nvPr>
            <p:ph sz="quarter" idx="1"/>
          </p:nvPr>
        </p:nvSpPr>
        <p:spPr/>
        <p:txBody>
          <a:bodyPr>
            <a:noAutofit/>
          </a:bodyPr>
          <a:lstStyle/>
          <a:p>
            <a:pPr marL="0" indent="0">
              <a:buNone/>
            </a:pPr>
            <a:r>
              <a:rPr lang="en-US" sz="2000" dirty="0" smtClean="0"/>
              <a:t>The </a:t>
            </a:r>
            <a:r>
              <a:rPr lang="en-US" sz="2000" dirty="0"/>
              <a:t>science, technology, engineering and math (STEM) movement has roots back to Dwight D. Eisenhower, and the formation of NASA and NSF in 1958. The STEM Art movement is a response, collage, and remix of previous Art Education theories and STEM Education concepts </a:t>
            </a:r>
            <a:r>
              <a:rPr lang="en-US" sz="2000" dirty="0" smtClean="0"/>
              <a:t>developed </a:t>
            </a:r>
            <a:r>
              <a:rPr lang="en-US" sz="2000" dirty="0"/>
              <a:t>since that time. </a:t>
            </a:r>
            <a:endParaRPr lang="en-US" sz="2000" dirty="0" smtClean="0"/>
          </a:p>
          <a:p>
            <a:pPr marL="0" indent="0">
              <a:buNone/>
            </a:pPr>
            <a:r>
              <a:rPr lang="en-US" sz="2000" dirty="0" smtClean="0"/>
              <a:t>The </a:t>
            </a:r>
            <a:r>
              <a:rPr lang="en-US" sz="2000" dirty="0"/>
              <a:t>STEM </a:t>
            </a:r>
            <a:r>
              <a:rPr lang="en-US" sz="2000" dirty="0" smtClean="0"/>
              <a:t>Art </a:t>
            </a:r>
            <a:r>
              <a:rPr lang="en-US" sz="2000" dirty="0"/>
              <a:t>movement seeks to inspire youth </a:t>
            </a:r>
            <a:r>
              <a:rPr lang="en-US" sz="2000" dirty="0" smtClean="0"/>
              <a:t>with </a:t>
            </a:r>
            <a:r>
              <a:rPr lang="en-US" sz="2000" dirty="0"/>
              <a:t>multi-modal skills to </a:t>
            </a:r>
            <a:r>
              <a:rPr lang="en-US" sz="2000" dirty="0" smtClean="0"/>
              <a:t>stimulate </a:t>
            </a:r>
            <a:r>
              <a:rPr lang="en-US" sz="2000" dirty="0"/>
              <a:t>the </a:t>
            </a:r>
            <a:r>
              <a:rPr lang="en-US" sz="2000" dirty="0" smtClean="0"/>
              <a:t>next </a:t>
            </a:r>
            <a:r>
              <a:rPr lang="en-US" sz="2000" dirty="0"/>
              <a:t>generation of innovators and global citizens. In this paper, I seek to draw a model of evolution in innovative education promoted by governments, corporations and ultimately American pride. </a:t>
            </a:r>
          </a:p>
          <a:p>
            <a:pPr marL="0" indent="0">
              <a:buNone/>
            </a:pPr>
            <a:endParaRPr lang="en-US" sz="2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4800600"/>
            <a:ext cx="1905000" cy="151447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7200" y="4800600"/>
            <a:ext cx="1485900" cy="147637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800" y="4488032"/>
            <a:ext cx="2712244" cy="2083003"/>
          </a:xfrm>
          <a:prstGeom prst="rect">
            <a:avLst/>
          </a:prstGeom>
        </p:spPr>
      </p:pic>
    </p:spTree>
    <p:extLst>
      <p:ext uri="{BB962C8B-B14F-4D97-AF65-F5344CB8AC3E}">
        <p14:creationId xmlns:p14="http://schemas.microsoft.com/office/powerpoint/2010/main" val="10615717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 </a:t>
            </a:r>
            <a:r>
              <a:rPr lang="en-US" sz="2000" dirty="0" smtClean="0"/>
              <a:t>Continued</a:t>
            </a:r>
            <a:endParaRPr lang="en-US" sz="2000" dirty="0"/>
          </a:p>
        </p:txBody>
      </p:sp>
      <p:sp>
        <p:nvSpPr>
          <p:cNvPr id="3" name="Slide Number Placeholder 2"/>
          <p:cNvSpPr>
            <a:spLocks noGrp="1"/>
          </p:cNvSpPr>
          <p:nvPr>
            <p:ph type="sldNum" sz="quarter" idx="12"/>
          </p:nvPr>
        </p:nvSpPr>
        <p:spPr/>
        <p:txBody>
          <a:bodyPr>
            <a:normAutofit fontScale="85000" lnSpcReduction="20000"/>
          </a:bodyPr>
          <a:lstStyle/>
          <a:p>
            <a:fld id="{F38DF745-7D3F-47F4-83A3-874385CFAA69}" type="slidenum">
              <a:rPr lang="en-US" smtClean="0"/>
              <a:pPr/>
              <a:t>3</a:t>
            </a:fld>
            <a:endParaRPr lang="en-US"/>
          </a:p>
        </p:txBody>
      </p:sp>
      <p:sp>
        <p:nvSpPr>
          <p:cNvPr id="4" name="Content Placeholder 3"/>
          <p:cNvSpPr>
            <a:spLocks noGrp="1"/>
          </p:cNvSpPr>
          <p:nvPr>
            <p:ph sz="quarter" idx="1"/>
          </p:nvPr>
        </p:nvSpPr>
        <p:spPr/>
        <p:txBody>
          <a:bodyPr>
            <a:normAutofit/>
          </a:bodyPr>
          <a:lstStyle/>
          <a:p>
            <a:pPr marL="0" indent="0">
              <a:buNone/>
            </a:pPr>
            <a:r>
              <a:rPr lang="en-US" sz="2000" dirty="0"/>
              <a:t>However there are several concerns which ‘face the nation’ in 2011 in the wake of “No child left behind” act. </a:t>
            </a:r>
            <a:endParaRPr lang="en-US" sz="2000" dirty="0" smtClean="0"/>
          </a:p>
          <a:p>
            <a:pPr marL="0" indent="0">
              <a:buNone/>
            </a:pPr>
            <a:r>
              <a:rPr lang="en-US" sz="2000" dirty="0" smtClean="0"/>
              <a:t>During </a:t>
            </a:r>
            <a:r>
              <a:rPr lang="en-US" sz="2000" dirty="0"/>
              <a:t>the 21st century, a new kind of social ethics confronts educators in the classroom as they teach STEM subjects to technically savvy students. With increased population, saturation (technology) overload, climate change and globalization; teaching innovation to youth needs to be done with great </a:t>
            </a:r>
            <a:r>
              <a:rPr lang="en-US" sz="2000" dirty="0" smtClean="0"/>
              <a:t>care for social, environmental and technology ethics.</a:t>
            </a:r>
            <a:endParaRPr lang="en-US" sz="2000" dirty="0"/>
          </a:p>
          <a:p>
            <a:pPr marL="0" indent="0">
              <a:buNone/>
            </a:pPr>
            <a:r>
              <a:rPr lang="en-US" sz="2000" dirty="0"/>
              <a:t>The inclusion of Multi-cultural STEM Arts Education creates opportunities for students to expand alternative, immersive, and multi-modal comprehension </a:t>
            </a:r>
            <a:r>
              <a:rPr lang="en-US" sz="2000" dirty="0" smtClean="0"/>
              <a:t>while exploring arts and humanities; integrating whole child </a:t>
            </a:r>
          </a:p>
          <a:p>
            <a:pPr marL="0" indent="0">
              <a:buNone/>
            </a:pPr>
            <a:r>
              <a:rPr lang="en-US" sz="2000" dirty="0" smtClean="0"/>
              <a:t>education philosophies.</a:t>
            </a:r>
            <a:endParaRPr lang="en-US" sz="2000" dirty="0"/>
          </a:p>
          <a:p>
            <a:endParaRPr lang="en-US" sz="20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0400" y="5105400"/>
            <a:ext cx="1828800" cy="1402080"/>
          </a:xfrm>
          <a:prstGeom prst="rect">
            <a:avLst/>
          </a:prstGeom>
        </p:spPr>
      </p:pic>
    </p:spTree>
    <p:extLst>
      <p:ext uri="{BB962C8B-B14F-4D97-AF65-F5344CB8AC3E}">
        <p14:creationId xmlns:p14="http://schemas.microsoft.com/office/powerpoint/2010/main" val="18789811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3943773"/>
            <a:ext cx="3826625" cy="2914227"/>
          </a:xfrm>
          <a:prstGeom prst="rect">
            <a:avLst/>
          </a:prstGeom>
        </p:spPr>
      </p:pic>
      <p:sp>
        <p:nvSpPr>
          <p:cNvPr id="2" name="Title 1"/>
          <p:cNvSpPr>
            <a:spLocks noGrp="1"/>
          </p:cNvSpPr>
          <p:nvPr>
            <p:ph type="title"/>
          </p:nvPr>
        </p:nvSpPr>
        <p:spPr/>
        <p:txBody>
          <a:bodyPr>
            <a:normAutofit/>
          </a:bodyPr>
          <a:lstStyle/>
          <a:p>
            <a:r>
              <a:rPr lang="en-US" sz="3200" dirty="0" smtClean="0"/>
              <a:t>History of STEM Education</a:t>
            </a:r>
            <a:endParaRPr lang="en-US" sz="3200" dirty="0"/>
          </a:p>
        </p:txBody>
      </p:sp>
      <p:sp>
        <p:nvSpPr>
          <p:cNvPr id="4" name="Slide Number Placeholder 3"/>
          <p:cNvSpPr>
            <a:spLocks noGrp="1"/>
          </p:cNvSpPr>
          <p:nvPr>
            <p:ph type="sldNum" sz="quarter" idx="12"/>
          </p:nvPr>
        </p:nvSpPr>
        <p:spPr/>
        <p:txBody>
          <a:bodyPr>
            <a:normAutofit fontScale="85000" lnSpcReduction="20000"/>
          </a:bodyPr>
          <a:lstStyle/>
          <a:p>
            <a:fld id="{F38DF745-7D3F-47F4-83A3-874385CFAA69}" type="slidenum">
              <a:rPr lang="en-US" smtClean="0"/>
              <a:pPr/>
              <a:t>4</a:t>
            </a:fld>
            <a:endParaRPr lang="en-US"/>
          </a:p>
        </p:txBody>
      </p:sp>
      <p:sp>
        <p:nvSpPr>
          <p:cNvPr id="3" name="Content Placeholder 2"/>
          <p:cNvSpPr>
            <a:spLocks noGrp="1"/>
          </p:cNvSpPr>
          <p:nvPr>
            <p:ph sz="quarter" idx="1"/>
          </p:nvPr>
        </p:nvSpPr>
        <p:spPr/>
        <p:txBody>
          <a:bodyPr>
            <a:normAutofit/>
          </a:bodyPr>
          <a:lstStyle/>
          <a:p>
            <a:pPr marL="0" indent="0">
              <a:buNone/>
            </a:pPr>
            <a:r>
              <a:rPr lang="en-US" sz="2000" i="1" dirty="0" smtClean="0"/>
              <a:t>The term STEM was coined by Dr. Judith </a:t>
            </a:r>
            <a:r>
              <a:rPr lang="en-US" sz="2000" i="1" dirty="0" err="1" smtClean="0"/>
              <a:t>Ramaley</a:t>
            </a:r>
            <a:r>
              <a:rPr lang="en-US" sz="2000" i="1" dirty="0" smtClean="0"/>
              <a:t> when she was assistant director of the Education and Human Resources Directorate at the National Science Foundation (NSF) from 2001 to 2004. (Chute, 2009, p2</a:t>
            </a:r>
            <a:r>
              <a:rPr lang="en-US" sz="2000" i="1" dirty="0" smtClean="0"/>
              <a:t>)</a:t>
            </a:r>
          </a:p>
          <a:p>
            <a:pPr marL="0" indent="0">
              <a:buNone/>
            </a:pPr>
            <a:endParaRPr lang="en-US" sz="2000" i="1" dirty="0" smtClean="0"/>
          </a:p>
          <a:p>
            <a:pPr marL="0" indent="0">
              <a:buNone/>
            </a:pPr>
            <a:r>
              <a:rPr lang="en-US" sz="2000" i="1" dirty="0" smtClean="0"/>
              <a:t>From 2003 – 2005 I worked at the Laboratory for Atmospheric and Space </a:t>
            </a:r>
            <a:r>
              <a:rPr lang="en-US" sz="2000" i="1" dirty="0"/>
              <a:t>Physics (</a:t>
            </a:r>
            <a:r>
              <a:rPr lang="en-US" sz="2000" i="1" dirty="0" smtClean="0"/>
              <a:t>LASP) </a:t>
            </a:r>
            <a:r>
              <a:rPr lang="en-US" sz="2000" i="1" dirty="0" smtClean="0"/>
              <a:t>in Educational Public Outreach as a Digital Media Specialist. Here I learned to collaborate with Scientists, Engineers, and Technology developers to create educational, promotional, and informative media for the lab. </a:t>
            </a:r>
          </a:p>
          <a:p>
            <a:pPr marL="0" indent="0">
              <a:buNone/>
            </a:pPr>
            <a:endParaRPr lang="en-US" sz="2000" i="1" dirty="0" smtClean="0"/>
          </a:p>
          <a:p>
            <a:pPr marL="0" indent="0">
              <a:buNone/>
            </a:pPr>
            <a:r>
              <a:rPr lang="en-US" sz="2000" i="1" dirty="0" smtClean="0"/>
              <a:t>Link to SDC cleanroom video:</a:t>
            </a:r>
            <a:endParaRPr lang="en-US" sz="2000" dirty="0"/>
          </a:p>
          <a:p>
            <a:r>
              <a:rPr lang="en-US" sz="2000" dirty="0">
                <a:hlinkClick r:id="rId4"/>
              </a:rPr>
              <a:t>http://janedapain.net/sdc.htm</a:t>
            </a:r>
            <a:endParaRPr lang="en-US" sz="2000" dirty="0"/>
          </a:p>
        </p:txBody>
      </p:sp>
    </p:spTree>
    <p:extLst>
      <p:ext uri="{BB962C8B-B14F-4D97-AF65-F5344CB8AC3E}">
        <p14:creationId xmlns:p14="http://schemas.microsoft.com/office/powerpoint/2010/main" val="42167598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21</a:t>
            </a:r>
            <a:r>
              <a:rPr lang="en-US" sz="3200" baseline="30000" dirty="0" smtClean="0"/>
              <a:t>st</a:t>
            </a:r>
            <a:r>
              <a:rPr lang="en-US" sz="3200" dirty="0" smtClean="0"/>
              <a:t> century challenge: </a:t>
            </a:r>
            <a:r>
              <a:rPr lang="en-US" sz="1800" dirty="0" smtClean="0"/>
              <a:t>STEM Education vs. Saturation overload</a:t>
            </a:r>
            <a:endParaRPr lang="en-US" sz="1800" dirty="0"/>
          </a:p>
        </p:txBody>
      </p:sp>
      <p:sp>
        <p:nvSpPr>
          <p:cNvPr id="4" name="Slide Number Placeholder 3"/>
          <p:cNvSpPr>
            <a:spLocks noGrp="1"/>
          </p:cNvSpPr>
          <p:nvPr>
            <p:ph type="sldNum" sz="quarter" idx="12"/>
          </p:nvPr>
        </p:nvSpPr>
        <p:spPr/>
        <p:txBody>
          <a:bodyPr>
            <a:normAutofit fontScale="85000" lnSpcReduction="20000"/>
          </a:bodyPr>
          <a:lstStyle/>
          <a:p>
            <a:fld id="{F38DF745-7D3F-47F4-83A3-874385CFAA69}" type="slidenum">
              <a:rPr lang="en-US" smtClean="0"/>
              <a:pPr/>
              <a:t>5</a:t>
            </a:fld>
            <a:endParaRPr lang="en-US"/>
          </a:p>
        </p:txBody>
      </p:sp>
      <p:sp>
        <p:nvSpPr>
          <p:cNvPr id="3" name="Content Placeholder 2"/>
          <p:cNvSpPr>
            <a:spLocks noGrp="1"/>
          </p:cNvSpPr>
          <p:nvPr>
            <p:ph sz="quarter" idx="1"/>
          </p:nvPr>
        </p:nvSpPr>
        <p:spPr>
          <a:xfrm>
            <a:off x="612648" y="1600200"/>
            <a:ext cx="8153400" cy="4572000"/>
          </a:xfrm>
        </p:spPr>
        <p:txBody>
          <a:bodyPr>
            <a:normAutofit/>
          </a:bodyPr>
          <a:lstStyle/>
          <a:p>
            <a:pPr marL="0" indent="0">
              <a:buNone/>
            </a:pPr>
            <a:r>
              <a:rPr lang="en-US" sz="2000" dirty="0"/>
              <a:t>Since the 1990’s, we have fallen behind in exporting technology; now America is the leading consumer, </a:t>
            </a:r>
            <a:r>
              <a:rPr lang="en-US" sz="2000" i="1" dirty="0" smtClean="0"/>
              <a:t>not</a:t>
            </a:r>
            <a:r>
              <a:rPr lang="en-US" sz="2000" dirty="0" smtClean="0"/>
              <a:t> developer </a:t>
            </a:r>
            <a:r>
              <a:rPr lang="en-US" sz="2000" dirty="0"/>
              <a:t>of technology products, and recent reports show us losing the race for generating income through development of innovative technologies.</a:t>
            </a:r>
            <a:endParaRPr lang="en-US" sz="2000" dirty="0" smtClean="0"/>
          </a:p>
          <a:p>
            <a:pPr marL="320040" lvl="1" indent="0">
              <a:buNone/>
            </a:pPr>
            <a:r>
              <a:rPr lang="en-US" sz="1700" dirty="0" smtClean="0"/>
              <a:t>In </a:t>
            </a:r>
            <a:r>
              <a:rPr lang="en-US" sz="1700" dirty="0"/>
              <a:t>broader terms, the US share of global exports has fallen in the past 20 years from 30% to 17%, while the share for emerging countries in Asia grew from 7% to 27%. The United States now has a negative trade balance even for high-technology products. That deficit raises concern about our competitive ability in important areas of technology. (Gathering Storm</a:t>
            </a:r>
            <a:r>
              <a:rPr lang="en-US" sz="1700" dirty="0" smtClean="0"/>
              <a:t>)</a:t>
            </a:r>
            <a:endParaRPr lang="en-US" sz="1700" dirty="0"/>
          </a:p>
          <a:p>
            <a:pPr marL="320040" lvl="1" indent="0">
              <a:buNone/>
            </a:pPr>
            <a:endParaRPr lang="en-US" sz="1700" dirty="0" smtClean="0"/>
          </a:p>
          <a:p>
            <a:pPr marL="0" indent="0">
              <a:buNone/>
            </a:pPr>
            <a:r>
              <a:rPr lang="en-US" sz="2000" dirty="0" smtClean="0"/>
              <a:t>Increased use of technology by teens….</a:t>
            </a:r>
          </a:p>
          <a:p>
            <a:pPr marL="0" indent="0">
              <a:buNone/>
            </a:pPr>
            <a:r>
              <a:rPr lang="en-US" sz="2000" dirty="0" smtClean="0"/>
              <a:t>Decreased STEM majors by </a:t>
            </a:r>
            <a:br>
              <a:rPr lang="en-US" sz="2000" dirty="0" smtClean="0"/>
            </a:br>
            <a:r>
              <a:rPr lang="en-US" sz="2000" dirty="0" smtClean="0"/>
              <a:t>undergraduate students.</a:t>
            </a:r>
          </a:p>
          <a:p>
            <a:pPr marL="320040" lvl="1" indent="0">
              <a:buNone/>
            </a:pPr>
            <a:endParaRPr lang="en-US" sz="17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4441" y="4191000"/>
            <a:ext cx="3867283" cy="2342952"/>
          </a:xfrm>
          <a:prstGeom prst="rect">
            <a:avLst/>
          </a:prstGeom>
        </p:spPr>
      </p:pic>
    </p:spTree>
    <p:extLst>
      <p:ext uri="{BB962C8B-B14F-4D97-AF65-F5344CB8AC3E}">
        <p14:creationId xmlns:p14="http://schemas.microsoft.com/office/powerpoint/2010/main" val="20805889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4378" y="1676400"/>
            <a:ext cx="3429554" cy="2477678"/>
          </a:xfrm>
          <a:prstGeom prst="rect">
            <a:avLst/>
          </a:prstGeom>
        </p:spPr>
      </p:pic>
      <p:sp>
        <p:nvSpPr>
          <p:cNvPr id="2" name="Title 1"/>
          <p:cNvSpPr>
            <a:spLocks noGrp="1"/>
          </p:cNvSpPr>
          <p:nvPr>
            <p:ph type="title"/>
          </p:nvPr>
        </p:nvSpPr>
        <p:spPr/>
        <p:txBody>
          <a:bodyPr>
            <a:noAutofit/>
          </a:bodyPr>
          <a:lstStyle/>
          <a:p>
            <a:r>
              <a:rPr lang="en-US" sz="3200" dirty="0"/>
              <a:t>21st century challenge</a:t>
            </a:r>
            <a:r>
              <a:rPr lang="en-US" sz="3200" dirty="0" smtClean="0"/>
              <a:t>: </a:t>
            </a:r>
            <a:r>
              <a:rPr lang="en-US" sz="1800" dirty="0" smtClean="0"/>
              <a:t>Population, Environment and Globalization</a:t>
            </a:r>
            <a:r>
              <a:rPr lang="en-US" sz="2000" dirty="0" smtClean="0"/>
              <a:t> </a:t>
            </a:r>
            <a:endParaRPr lang="en-US" sz="2000" dirty="0"/>
          </a:p>
        </p:txBody>
      </p:sp>
      <p:sp>
        <p:nvSpPr>
          <p:cNvPr id="4" name="Slide Number Placeholder 3"/>
          <p:cNvSpPr>
            <a:spLocks noGrp="1"/>
          </p:cNvSpPr>
          <p:nvPr>
            <p:ph type="sldNum" sz="quarter" idx="12"/>
          </p:nvPr>
        </p:nvSpPr>
        <p:spPr/>
        <p:txBody>
          <a:bodyPr>
            <a:normAutofit fontScale="85000" lnSpcReduction="20000"/>
          </a:bodyPr>
          <a:lstStyle/>
          <a:p>
            <a:fld id="{F38DF745-7D3F-47F4-83A3-874385CFAA69}" type="slidenum">
              <a:rPr lang="en-US" smtClean="0"/>
              <a:pPr/>
              <a:t>6</a:t>
            </a:fld>
            <a:endParaRPr lang="en-US"/>
          </a:p>
        </p:txBody>
      </p:sp>
      <p:sp>
        <p:nvSpPr>
          <p:cNvPr id="3" name="Content Placeholder 2"/>
          <p:cNvSpPr>
            <a:spLocks noGrp="1"/>
          </p:cNvSpPr>
          <p:nvPr>
            <p:ph sz="quarter" idx="1"/>
          </p:nvPr>
        </p:nvSpPr>
        <p:spPr>
          <a:xfrm>
            <a:off x="612648" y="1600200"/>
            <a:ext cx="4416552" cy="4495800"/>
          </a:xfrm>
        </p:spPr>
        <p:txBody>
          <a:bodyPr>
            <a:normAutofit/>
          </a:bodyPr>
          <a:lstStyle/>
          <a:p>
            <a:r>
              <a:rPr lang="en-US" sz="2000" dirty="0" smtClean="0"/>
              <a:t>Growing youth population</a:t>
            </a:r>
          </a:p>
          <a:p>
            <a:r>
              <a:rPr lang="en-US" sz="2000" dirty="0" smtClean="0"/>
              <a:t>Increased impacts to environment</a:t>
            </a:r>
          </a:p>
          <a:p>
            <a:r>
              <a:rPr lang="en-US" sz="2000" dirty="0" smtClean="0"/>
              <a:t>Connectivity and networked </a:t>
            </a:r>
            <a:r>
              <a:rPr lang="en-US" sz="2000" dirty="0" smtClean="0"/>
              <a:t>youth</a:t>
            </a:r>
          </a:p>
          <a:p>
            <a:endParaRPr lang="en-US" sz="2000" dirty="0"/>
          </a:p>
          <a:p>
            <a:pPr marL="0" indent="0">
              <a:buNone/>
            </a:pPr>
            <a:r>
              <a:rPr lang="en-US" sz="2000" dirty="0" smtClean="0"/>
              <a:t>Sweeny (2004) analyzes how contemporary digital technologies change societies. He raises questions about how art education can address challenges posed by the digital visual culture world that involves simulation, unique forms of interaction and new forms of </a:t>
            </a:r>
            <a:r>
              <a:rPr lang="en-US" sz="2000" dirty="0" err="1" smtClean="0"/>
              <a:t>visuality</a:t>
            </a:r>
            <a:r>
              <a:rPr lang="en-US" sz="2000" dirty="0" smtClean="0"/>
              <a:t>.”</a:t>
            </a:r>
            <a:endParaRPr lang="en-US" sz="2000" dirty="0" smtClean="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4377" y="4352926"/>
            <a:ext cx="3429554" cy="2352674"/>
          </a:xfrm>
          <a:prstGeom prst="rect">
            <a:avLst/>
          </a:prstGeom>
        </p:spPr>
      </p:pic>
    </p:spTree>
    <p:extLst>
      <p:ext uri="{BB962C8B-B14F-4D97-AF65-F5344CB8AC3E}">
        <p14:creationId xmlns:p14="http://schemas.microsoft.com/office/powerpoint/2010/main" val="34133427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21st century challenge</a:t>
            </a:r>
            <a:r>
              <a:rPr lang="en-US" sz="2000" dirty="0"/>
              <a:t>: </a:t>
            </a:r>
            <a:r>
              <a:rPr lang="en-US" sz="1800" dirty="0" smtClean="0"/>
              <a:t>Saturation Overload and the ethical technologist</a:t>
            </a:r>
            <a:endParaRPr lang="en-US" sz="1800" dirty="0"/>
          </a:p>
        </p:txBody>
      </p:sp>
      <p:sp>
        <p:nvSpPr>
          <p:cNvPr id="4" name="Slide Number Placeholder 3"/>
          <p:cNvSpPr>
            <a:spLocks noGrp="1"/>
          </p:cNvSpPr>
          <p:nvPr>
            <p:ph type="sldNum" sz="quarter" idx="12"/>
          </p:nvPr>
        </p:nvSpPr>
        <p:spPr/>
        <p:txBody>
          <a:bodyPr>
            <a:normAutofit fontScale="85000" lnSpcReduction="20000"/>
          </a:bodyPr>
          <a:lstStyle/>
          <a:p>
            <a:fld id="{F38DF745-7D3F-47F4-83A3-874385CFAA69}" type="slidenum">
              <a:rPr lang="en-US" smtClean="0"/>
              <a:pPr/>
              <a:t>7</a:t>
            </a:fld>
            <a:endParaRPr lang="en-US"/>
          </a:p>
        </p:txBody>
      </p:sp>
      <p:sp>
        <p:nvSpPr>
          <p:cNvPr id="3" name="Content Placeholder 2"/>
          <p:cNvSpPr>
            <a:spLocks noGrp="1"/>
          </p:cNvSpPr>
          <p:nvPr>
            <p:ph sz="quarter" idx="1"/>
          </p:nvPr>
        </p:nvSpPr>
        <p:spPr/>
        <p:txBody>
          <a:bodyPr>
            <a:normAutofit/>
          </a:bodyPr>
          <a:lstStyle/>
          <a:p>
            <a:r>
              <a:rPr lang="en-US" sz="2000" dirty="0" smtClean="0"/>
              <a:t>Saturation </a:t>
            </a:r>
            <a:r>
              <a:rPr lang="en-US" sz="2000" dirty="0" smtClean="0"/>
              <a:t>overload: Attention Deficit Trait (ADT)</a:t>
            </a:r>
            <a:endParaRPr lang="en-US" sz="2000" dirty="0"/>
          </a:p>
          <a:p>
            <a:pPr lvl="1"/>
            <a:r>
              <a:rPr lang="en-US" sz="2000" dirty="0" smtClean="0"/>
              <a:t>Mass media</a:t>
            </a:r>
          </a:p>
          <a:p>
            <a:pPr lvl="1"/>
            <a:r>
              <a:rPr lang="en-US" sz="2000" dirty="0" smtClean="0"/>
              <a:t>Internet</a:t>
            </a:r>
          </a:p>
          <a:p>
            <a:pPr lvl="1"/>
            <a:r>
              <a:rPr lang="en-US" sz="2000" dirty="0" smtClean="0"/>
              <a:t>Information, sources and </a:t>
            </a:r>
            <a:r>
              <a:rPr lang="en-US" sz="2000" dirty="0" smtClean="0"/>
              <a:t>ethics</a:t>
            </a:r>
          </a:p>
          <a:p>
            <a:pPr lvl="1"/>
            <a:r>
              <a:rPr lang="en-US" sz="2000" dirty="0" smtClean="0"/>
              <a:t>Safety, </a:t>
            </a:r>
            <a:endParaRPr lang="en-US" sz="2000" dirty="0" smtClean="0"/>
          </a:p>
          <a:p>
            <a:pPr lvl="1"/>
            <a:endParaRPr lang="en-US" sz="2000" dirty="0" smtClean="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3682419"/>
            <a:ext cx="3657600" cy="311727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3606338"/>
            <a:ext cx="4499404" cy="317672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9400" y="1650538"/>
            <a:ext cx="2157132" cy="1955800"/>
          </a:xfrm>
          <a:prstGeom prst="rect">
            <a:avLst/>
          </a:prstGeom>
        </p:spPr>
      </p:pic>
    </p:spTree>
    <p:extLst>
      <p:ext uri="{BB962C8B-B14F-4D97-AF65-F5344CB8AC3E}">
        <p14:creationId xmlns:p14="http://schemas.microsoft.com/office/powerpoint/2010/main" val="13407966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STEM Art Education includes several other education theories</a:t>
            </a:r>
            <a:endParaRPr lang="en-US" sz="3200" dirty="0"/>
          </a:p>
        </p:txBody>
      </p:sp>
      <p:sp>
        <p:nvSpPr>
          <p:cNvPr id="3" name="Slide Number Placeholder 2"/>
          <p:cNvSpPr>
            <a:spLocks noGrp="1"/>
          </p:cNvSpPr>
          <p:nvPr>
            <p:ph type="sldNum" sz="quarter" idx="12"/>
          </p:nvPr>
        </p:nvSpPr>
        <p:spPr/>
        <p:txBody>
          <a:bodyPr>
            <a:normAutofit fontScale="85000" lnSpcReduction="20000"/>
          </a:bodyPr>
          <a:lstStyle/>
          <a:p>
            <a:fld id="{F38DF745-7D3F-47F4-83A3-874385CFAA69}" type="slidenum">
              <a:rPr lang="en-US" smtClean="0"/>
              <a:pPr/>
              <a:t>8</a:t>
            </a:fld>
            <a:endParaRPr lang="en-US"/>
          </a:p>
        </p:txBody>
      </p:sp>
      <p:sp>
        <p:nvSpPr>
          <p:cNvPr id="4" name="Content Placeholder 3"/>
          <p:cNvSpPr>
            <a:spLocks noGrp="1"/>
          </p:cNvSpPr>
          <p:nvPr>
            <p:ph sz="quarter" idx="1"/>
          </p:nvPr>
        </p:nvSpPr>
        <p:spPr/>
        <p:txBody>
          <a:bodyPr>
            <a:normAutofit/>
          </a:bodyPr>
          <a:lstStyle/>
          <a:p>
            <a:r>
              <a:rPr lang="en-US" sz="2000" dirty="0" smtClean="0"/>
              <a:t>Science, Technology, Engineering and Math (STEM)</a:t>
            </a:r>
          </a:p>
          <a:p>
            <a:r>
              <a:rPr lang="en-US" sz="2000" dirty="0" smtClean="0"/>
              <a:t>Visual Culture Art Education (VCAE) </a:t>
            </a:r>
          </a:p>
          <a:p>
            <a:r>
              <a:rPr lang="en-US" sz="2000" dirty="0" smtClean="0"/>
              <a:t>Discipline Based Art Education (DBAE)</a:t>
            </a:r>
          </a:p>
          <a:p>
            <a:r>
              <a:rPr lang="en-US" sz="2000" dirty="0" smtClean="0"/>
              <a:t>Inquiry Based Education</a:t>
            </a:r>
          </a:p>
          <a:p>
            <a:r>
              <a:rPr lang="en-US" sz="2000" dirty="0" smtClean="0"/>
              <a:t>Cyber Education</a:t>
            </a:r>
            <a:endParaRPr lang="en-US" sz="2000" dirty="0"/>
          </a:p>
          <a:p>
            <a:r>
              <a:rPr lang="en-US" sz="2000" dirty="0" smtClean="0"/>
              <a:t>Immersive Education (</a:t>
            </a:r>
            <a:r>
              <a:rPr lang="en-US" sz="2000" dirty="0" err="1" smtClean="0"/>
              <a:t>iED</a:t>
            </a:r>
            <a:r>
              <a:rPr lang="en-US" sz="2000" dirty="0" smtClean="0"/>
              <a:t>)</a:t>
            </a:r>
            <a:endParaRPr lang="en-US" sz="2000"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0531" y="3505200"/>
            <a:ext cx="4954067" cy="2794000"/>
          </a:xfrm>
          <a:prstGeom prst="rect">
            <a:avLst/>
          </a:prstGeom>
        </p:spPr>
      </p:pic>
    </p:spTree>
    <p:extLst>
      <p:ext uri="{BB962C8B-B14F-4D97-AF65-F5344CB8AC3E}">
        <p14:creationId xmlns:p14="http://schemas.microsoft.com/office/powerpoint/2010/main" val="40450925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Cyber, Electronic and Digital Arts Education</a:t>
            </a:r>
            <a:endParaRPr lang="en-US" sz="3200" dirty="0"/>
          </a:p>
        </p:txBody>
      </p:sp>
      <p:sp>
        <p:nvSpPr>
          <p:cNvPr id="4" name="Slide Number Placeholder 3"/>
          <p:cNvSpPr>
            <a:spLocks noGrp="1"/>
          </p:cNvSpPr>
          <p:nvPr>
            <p:ph type="sldNum" sz="quarter" idx="12"/>
          </p:nvPr>
        </p:nvSpPr>
        <p:spPr/>
        <p:txBody>
          <a:bodyPr>
            <a:normAutofit fontScale="85000" lnSpcReduction="20000"/>
          </a:bodyPr>
          <a:lstStyle/>
          <a:p>
            <a:fld id="{F38DF745-7D3F-47F4-83A3-874385CFAA69}" type="slidenum">
              <a:rPr lang="en-US" smtClean="0"/>
              <a:pPr/>
              <a:t>9</a:t>
            </a:fld>
            <a:endParaRPr lang="en-US"/>
          </a:p>
        </p:txBody>
      </p:sp>
      <p:sp>
        <p:nvSpPr>
          <p:cNvPr id="3" name="Content Placeholder 2"/>
          <p:cNvSpPr>
            <a:spLocks noGrp="1"/>
          </p:cNvSpPr>
          <p:nvPr>
            <p:ph sz="quarter" idx="1"/>
          </p:nvPr>
        </p:nvSpPr>
        <p:spPr>
          <a:xfrm>
            <a:off x="609600" y="1676400"/>
            <a:ext cx="8153400" cy="4495800"/>
          </a:xfrm>
        </p:spPr>
        <p:txBody>
          <a:bodyPr>
            <a:noAutofit/>
          </a:bodyPr>
          <a:lstStyle/>
          <a:p>
            <a:pPr marL="0" indent="0">
              <a:buNone/>
            </a:pPr>
            <a:r>
              <a:rPr lang="en-US" sz="2000" dirty="0" smtClean="0"/>
              <a:t>Define </a:t>
            </a:r>
            <a:r>
              <a:rPr lang="en-US" sz="2000" dirty="0" smtClean="0"/>
              <a:t>cyber</a:t>
            </a:r>
            <a:r>
              <a:rPr lang="en-US" sz="2000" dirty="0" smtClean="0"/>
              <a:t>: </a:t>
            </a:r>
            <a:r>
              <a:rPr lang="en-US" sz="2000" dirty="0"/>
              <a:t>A prefix that means "computer" or "computer network," as in </a:t>
            </a:r>
            <a:r>
              <a:rPr lang="en-US" sz="2000" i="1" dirty="0"/>
              <a:t>cyberspace,</a:t>
            </a:r>
            <a:r>
              <a:rPr lang="en-US" sz="2000" dirty="0"/>
              <a:t> the electronic medium in which online communication takes place</a:t>
            </a:r>
            <a:r>
              <a:rPr lang="en-US" sz="2000" dirty="0" smtClean="0"/>
              <a:t>.</a:t>
            </a:r>
          </a:p>
          <a:p>
            <a:pPr marL="0" indent="0">
              <a:buNone/>
            </a:pPr>
            <a:r>
              <a:rPr lang="en-US" sz="2000" dirty="0" smtClean="0"/>
              <a:t>Cyber, electronic</a:t>
            </a:r>
            <a:r>
              <a:rPr lang="en-US" sz="2000" dirty="0" smtClean="0"/>
              <a:t>, &amp; digital arts: </a:t>
            </a:r>
            <a:r>
              <a:rPr lang="en-US" sz="2000" dirty="0"/>
              <a:t>refers to the class of art produced with the help of </a:t>
            </a:r>
            <a:r>
              <a:rPr lang="en-US" sz="2000" dirty="0">
                <a:hlinkClick r:id="rId3" action="ppaction://hlinkfile"/>
              </a:rPr>
              <a:t>computer software</a:t>
            </a:r>
            <a:r>
              <a:rPr lang="en-US" sz="2000" dirty="0"/>
              <a:t> and </a:t>
            </a:r>
            <a:r>
              <a:rPr lang="en-US" sz="2000" dirty="0">
                <a:hlinkClick r:id="rId4" action="ppaction://hlinkfile" tooltip="Computer hardware"/>
              </a:rPr>
              <a:t>hardware</a:t>
            </a:r>
            <a:r>
              <a:rPr lang="en-US" sz="2000" dirty="0"/>
              <a:t>; often with an interactive or </a:t>
            </a:r>
            <a:r>
              <a:rPr lang="en-US" sz="2000" dirty="0">
                <a:hlinkClick r:id="rId5" action="ppaction://hlinkfile"/>
              </a:rPr>
              <a:t>multimedia</a:t>
            </a:r>
            <a:r>
              <a:rPr lang="en-US" sz="2000" dirty="0"/>
              <a:t> </a:t>
            </a:r>
            <a:r>
              <a:rPr lang="en-US" sz="2000" dirty="0" smtClean="0"/>
              <a:t>aspect. </a:t>
            </a:r>
            <a:r>
              <a:rPr lang="en-US" sz="2000" dirty="0"/>
              <a:t>O</a:t>
            </a:r>
            <a:r>
              <a:rPr lang="en-US" sz="2000" dirty="0" smtClean="0"/>
              <a:t>nline</a:t>
            </a:r>
            <a:r>
              <a:rPr lang="en-US" sz="2000" dirty="0" smtClean="0"/>
              <a:t>, networked, and electronic and digital in form and content. </a:t>
            </a:r>
            <a:endParaRPr lang="en-US" sz="2000" dirty="0"/>
          </a:p>
          <a:p>
            <a:pPr marL="0" indent="0">
              <a:buNone/>
            </a:pPr>
            <a:r>
              <a:rPr lang="en-US" sz="2000" dirty="0" smtClean="0"/>
              <a:t>Example</a:t>
            </a:r>
            <a:r>
              <a:rPr lang="en-US" sz="2000" dirty="0" smtClean="0"/>
              <a:t>: Digital narrative </a:t>
            </a:r>
            <a:r>
              <a:rPr lang="en-US" sz="2000" dirty="0"/>
              <a:t>b</a:t>
            </a:r>
            <a:r>
              <a:rPr lang="en-US" sz="2000" dirty="0" smtClean="0"/>
              <a:t>logging, </a:t>
            </a:r>
            <a:endParaRPr lang="en-US" sz="2000" dirty="0" smtClean="0"/>
          </a:p>
          <a:p>
            <a:pPr marL="0" indent="0">
              <a:buNone/>
            </a:pPr>
            <a:r>
              <a:rPr lang="en-US" sz="2000" dirty="0" smtClean="0"/>
              <a:t>gaming</a:t>
            </a:r>
            <a:r>
              <a:rPr lang="en-US" sz="2000" dirty="0" smtClean="0"/>
              <a:t>, networking. </a:t>
            </a:r>
            <a:endParaRPr lang="en-US" sz="2000" dirty="0" smtClean="0"/>
          </a:p>
          <a:p>
            <a:pPr marL="0" indent="0">
              <a:buNone/>
            </a:pPr>
            <a:r>
              <a:rPr lang="en-US" sz="2000" dirty="0">
                <a:hlinkClick r:id="rId6"/>
              </a:rPr>
              <a:t>http://digiru.com/ipd</a:t>
            </a:r>
            <a:r>
              <a:rPr lang="en-US" sz="2000" dirty="0" smtClean="0">
                <a:hlinkClick r:id="rId6"/>
              </a:rPr>
              <a:t>/</a:t>
            </a:r>
            <a:endParaRPr lang="en-US" sz="2000" dirty="0" smtClean="0"/>
          </a:p>
          <a:p>
            <a:pPr marL="0" indent="0">
              <a:buNone/>
            </a:pPr>
            <a:endParaRPr lang="en-US" sz="2000" dirty="0"/>
          </a:p>
          <a:p>
            <a:pPr marL="0" indent="0">
              <a:buNone/>
            </a:pPr>
            <a:endParaRPr lang="en-US" sz="2000" dirty="0"/>
          </a:p>
          <a:p>
            <a:pPr marL="0" indent="0">
              <a:buNone/>
            </a:pPr>
            <a:r>
              <a:rPr lang="en-US" sz="2000" dirty="0"/>
              <a:t>“To communicate with these students, educators </a:t>
            </a:r>
            <a:br>
              <a:rPr lang="en-US" sz="2000" dirty="0"/>
            </a:br>
            <a:r>
              <a:rPr lang="en-US" sz="2000" dirty="0" smtClean="0"/>
              <a:t>must </a:t>
            </a:r>
            <a:r>
              <a:rPr lang="en-US" sz="2000" dirty="0"/>
              <a:t>acquaint themselves with electronic products.” (Wang) </a:t>
            </a:r>
          </a:p>
          <a:p>
            <a:pPr marL="0" indent="0">
              <a:buNone/>
            </a:pPr>
            <a:endParaRPr lang="en-US" sz="2000" dirty="0" smtClean="0"/>
          </a:p>
          <a:p>
            <a:pPr marL="0" indent="0">
              <a:buNone/>
            </a:pPr>
            <a:endParaRPr lang="en-US" sz="2000" dirty="0"/>
          </a:p>
        </p:txBody>
      </p:sp>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10200" y="3581400"/>
            <a:ext cx="3048000" cy="2009775"/>
          </a:xfrm>
          <a:prstGeom prst="rect">
            <a:avLst/>
          </a:prstGeom>
        </p:spPr>
      </p:pic>
    </p:spTree>
    <p:extLst>
      <p:ext uri="{BB962C8B-B14F-4D97-AF65-F5344CB8AC3E}">
        <p14:creationId xmlns:p14="http://schemas.microsoft.com/office/powerpoint/2010/main" val="42114833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813</TotalTime>
  <Words>1229</Words>
  <Application>Microsoft Office PowerPoint</Application>
  <PresentationFormat>On-screen Show (4:3)</PresentationFormat>
  <Paragraphs>138</Paragraphs>
  <Slides>14</Slides>
  <Notes>5</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Median</vt:lpstr>
      <vt:lpstr>STEM Art Education Movement A creative approach to education for innovation in the 21st Century  by Jane Crayton</vt:lpstr>
      <vt:lpstr>Abstract </vt:lpstr>
      <vt:lpstr>Abstract Continued</vt:lpstr>
      <vt:lpstr>History of STEM Education</vt:lpstr>
      <vt:lpstr>21st century challenge: STEM Education vs. Saturation overload</vt:lpstr>
      <vt:lpstr>21st century challenge: Population, Environment and Globalization </vt:lpstr>
      <vt:lpstr>21st century challenge: Saturation Overload and the ethical technologist</vt:lpstr>
      <vt:lpstr>STEM Art Education includes several other education theories</vt:lpstr>
      <vt:lpstr>Cyber, Electronic and Digital Arts Education</vt:lpstr>
      <vt:lpstr>Immersive education (iED)</vt:lpstr>
      <vt:lpstr>Benefits to STEM Arts Integration</vt:lpstr>
      <vt:lpstr>Current STEM Arts programs and philosophies in the United States</vt:lpstr>
      <vt:lpstr>Evolution into STEM thru Art Education</vt:lpstr>
      <vt:lpstr>Bibliography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STEM Art Education Movement A creative approach to education in innovation for the 21st Century</dc:title>
  <dc:creator>DC</dc:creator>
  <cp:lastModifiedBy>DC</cp:lastModifiedBy>
  <cp:revision>42</cp:revision>
  <dcterms:created xsi:type="dcterms:W3CDTF">2011-04-12T03:55:20Z</dcterms:created>
  <dcterms:modified xsi:type="dcterms:W3CDTF">2011-04-18T15:13:06Z</dcterms:modified>
</cp:coreProperties>
</file>